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27"/>
  </p:handoutMasterIdLst>
  <p:sldIdLst>
    <p:sldId id="256" r:id="rId2"/>
    <p:sldId id="259" r:id="rId3"/>
    <p:sldId id="269" r:id="rId4"/>
    <p:sldId id="280" r:id="rId5"/>
    <p:sldId id="281" r:id="rId6"/>
    <p:sldId id="271" r:id="rId7"/>
    <p:sldId id="258" r:id="rId8"/>
    <p:sldId id="257" r:id="rId9"/>
    <p:sldId id="272" r:id="rId10"/>
    <p:sldId id="283" r:id="rId11"/>
    <p:sldId id="273" r:id="rId12"/>
    <p:sldId id="284" r:id="rId13"/>
    <p:sldId id="260" r:id="rId14"/>
    <p:sldId id="275" r:id="rId15"/>
    <p:sldId id="277" r:id="rId16"/>
    <p:sldId id="276" r:id="rId17"/>
    <p:sldId id="261" r:id="rId18"/>
    <p:sldId id="266" r:id="rId19"/>
    <p:sldId id="264" r:id="rId20"/>
    <p:sldId id="274" r:id="rId21"/>
    <p:sldId id="268" r:id="rId22"/>
    <p:sldId id="279" r:id="rId23"/>
    <p:sldId id="278" r:id="rId24"/>
    <p:sldId id="282" r:id="rId25"/>
    <p:sldId id="270" r:id="rId26"/>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B64EC9-EE78-4F20-875D-BB319BD90EE7}" type="doc">
      <dgm:prSet loTypeId="urn:microsoft.com/office/officeart/2008/layout/VerticalCurvedList" loCatId="list" qsTypeId="urn:microsoft.com/office/officeart/2005/8/quickstyle/3d2" qsCatId="3D" csTypeId="urn:microsoft.com/office/officeart/2005/8/colors/colorful1" csCatId="colorful" phldr="1"/>
      <dgm:spPr/>
      <dgm:t>
        <a:bodyPr/>
        <a:lstStyle/>
        <a:p>
          <a:endParaRPr lang="zh-TW" altLang="en-US"/>
        </a:p>
      </dgm:t>
    </dgm:pt>
    <dgm:pt modelId="{DF084125-D3C8-486C-82EC-46BD9345561A}">
      <dgm:prSet phldrT="[文字]"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前言</a:t>
          </a:r>
          <a:endParaRPr lang="zh-TW" altLang="en-US" sz="3200" b="1" dirty="0">
            <a:solidFill>
              <a:schemeClr val="tx1"/>
            </a:solidFill>
            <a:latin typeface="標楷體" panose="03000509000000000000" pitchFamily="65" charset="-120"/>
            <a:ea typeface="標楷體" panose="03000509000000000000" pitchFamily="65" charset="-120"/>
          </a:endParaRPr>
        </a:p>
      </dgm:t>
    </dgm:pt>
    <dgm:pt modelId="{CADBC8A9-DE3E-46D8-A047-F22A10FF8F74}" type="parTrans" cxnId="{D17D1DB4-BD66-4B9F-884E-F7B45D47D246}">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F1BCC3DE-2289-4C46-A71D-CDD169CA5A47}" type="sibTrans" cxnId="{D17D1DB4-BD66-4B9F-884E-F7B45D47D246}">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A99CB90E-EE1A-48EE-B740-07142D351DF2}">
      <dgm:prSet phldrT="[文字]"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新北市各級學校內部控制制度大事紀</a:t>
          </a:r>
          <a:endParaRPr lang="zh-TW" altLang="en-US" sz="3200" b="1" dirty="0">
            <a:solidFill>
              <a:schemeClr val="tx1"/>
            </a:solidFill>
            <a:latin typeface="標楷體" panose="03000509000000000000" pitchFamily="65" charset="-120"/>
            <a:ea typeface="標楷體" panose="03000509000000000000" pitchFamily="65" charset="-120"/>
          </a:endParaRPr>
        </a:p>
      </dgm:t>
    </dgm:pt>
    <dgm:pt modelId="{2C1A5B1A-234D-4864-A178-A489852A6C3F}" type="parTrans" cxnId="{CA04B10B-096B-4EF2-AFBF-DA3B2FABDA08}">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CD18D4A3-2F81-44E3-A941-AE288005F303}" type="sibTrans" cxnId="{CA04B10B-096B-4EF2-AFBF-DA3B2FABDA08}">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608A2882-CA5D-4CDF-B1C3-F58CB2273127}">
      <dgm:prSet phldrT="[文字]"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實施計畫</a:t>
          </a:r>
          <a:r>
            <a:rPr lang="en-US" altLang="en-US" sz="2000" b="1" dirty="0" smtClean="0">
              <a:solidFill>
                <a:schemeClr val="tx1"/>
              </a:solidFill>
              <a:latin typeface="標楷體" panose="03000509000000000000" pitchFamily="65" charset="-120"/>
              <a:ea typeface="標楷體" panose="03000509000000000000" pitchFamily="65" charset="-120"/>
            </a:rPr>
            <a:t>-</a:t>
          </a:r>
          <a:r>
            <a:rPr lang="zh-TW" altLang="en-US" sz="2000" b="1" dirty="0" smtClean="0">
              <a:solidFill>
                <a:schemeClr val="tx1"/>
              </a:solidFill>
              <a:latin typeface="標楷體" panose="03000509000000000000" pitchFamily="65" charset="-120"/>
              <a:ea typeface="標楷體" panose="03000509000000000000" pitchFamily="65" charset="-120"/>
            </a:rPr>
            <a:t>目的、作業內容</a:t>
          </a:r>
          <a:endParaRPr lang="zh-TW" altLang="en-US" sz="2000" b="1" dirty="0">
            <a:solidFill>
              <a:schemeClr val="tx1"/>
            </a:solidFill>
            <a:latin typeface="標楷體" panose="03000509000000000000" pitchFamily="65" charset="-120"/>
            <a:ea typeface="標楷體" panose="03000509000000000000" pitchFamily="65" charset="-120"/>
          </a:endParaRPr>
        </a:p>
      </dgm:t>
    </dgm:pt>
    <dgm:pt modelId="{03033CF9-9C38-46B3-A957-7A63A8F728E5}" type="parTrans" cxnId="{AEE7ECF1-8394-4C00-8485-9340E449FD65}">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2A06E03C-84D9-49DD-BEE7-040066988D48}" type="sibTrans" cxnId="{AEE7ECF1-8394-4C00-8485-9340E449FD65}">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1530DE6F-6810-4C2D-AB5D-168149037CA7}">
      <dgm:prSet phldrT="[文字]"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結語</a:t>
          </a:r>
          <a:endParaRPr lang="zh-TW" altLang="en-US" sz="3200" b="1" dirty="0">
            <a:solidFill>
              <a:schemeClr val="tx1"/>
            </a:solidFill>
            <a:latin typeface="標楷體" panose="03000509000000000000" pitchFamily="65" charset="-120"/>
            <a:ea typeface="標楷體" panose="03000509000000000000" pitchFamily="65" charset="-120"/>
          </a:endParaRPr>
        </a:p>
      </dgm:t>
    </dgm:pt>
    <dgm:pt modelId="{91644FB5-A94F-4B05-B1A9-7D5F1CF17AC5}" type="parTrans" cxnId="{66442E90-E160-4A00-A786-BBEFD069F66B}">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3206E2C5-0227-4431-8648-0093C6A300AC}" type="sibTrans" cxnId="{66442E90-E160-4A00-A786-BBEFD069F66B}">
      <dgm:prSet/>
      <dgm:spPr/>
      <dgm:t>
        <a:bodyPr/>
        <a:lstStyle/>
        <a:p>
          <a:endParaRPr lang="zh-TW" altLang="en-US" sz="6600" b="1">
            <a:solidFill>
              <a:schemeClr val="tx1"/>
            </a:solidFill>
            <a:latin typeface="標楷體" panose="03000509000000000000" pitchFamily="65" charset="-120"/>
            <a:ea typeface="標楷體" panose="03000509000000000000" pitchFamily="65" charset="-120"/>
          </a:endParaRPr>
        </a:p>
      </dgm:t>
    </dgm:pt>
    <dgm:pt modelId="{C4B414E1-87C3-4C60-B7DB-EF9CAACECBF3}">
      <dgm:prSet phldrT="[文字]"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新增內控項目實作範例</a:t>
          </a:r>
          <a:endParaRPr lang="zh-TW" altLang="zh-TW" sz="2000" b="1" dirty="0" smtClean="0">
            <a:solidFill>
              <a:schemeClr val="tx1"/>
            </a:solidFill>
            <a:latin typeface="標楷體" panose="03000509000000000000" pitchFamily="65" charset="-120"/>
            <a:ea typeface="標楷體" panose="03000509000000000000" pitchFamily="65" charset="-120"/>
          </a:endParaRPr>
        </a:p>
      </dgm:t>
    </dgm:pt>
    <dgm:pt modelId="{AEDC7745-C128-48EC-8C6E-9F771ACFF4C1}" type="parTrans" cxnId="{C36E86B8-187C-43F6-A594-2454A2A386A3}">
      <dgm:prSet/>
      <dgm:spPr/>
      <dgm:t>
        <a:bodyPr/>
        <a:lstStyle/>
        <a:p>
          <a:endParaRPr lang="zh-TW" altLang="en-US" sz="2000" b="1">
            <a:solidFill>
              <a:schemeClr val="tx1"/>
            </a:solidFill>
          </a:endParaRPr>
        </a:p>
      </dgm:t>
    </dgm:pt>
    <dgm:pt modelId="{0B4B56D3-5CC0-4947-9951-882332336D68}" type="sibTrans" cxnId="{C36E86B8-187C-43F6-A594-2454A2A386A3}">
      <dgm:prSet/>
      <dgm:spPr/>
      <dgm:t>
        <a:bodyPr/>
        <a:lstStyle/>
        <a:p>
          <a:endParaRPr lang="zh-TW" altLang="en-US" sz="2000" b="1">
            <a:solidFill>
              <a:schemeClr val="tx1"/>
            </a:solidFill>
          </a:endParaRPr>
        </a:p>
      </dgm:t>
    </dgm:pt>
    <dgm:pt modelId="{5858A420-8858-449C-813D-72E75D770E46}">
      <dgm:prSet custT="1"/>
      <dgm:spPr/>
      <dgm:t>
        <a:bodyPr/>
        <a:lstStyle/>
        <a:p>
          <a:r>
            <a:rPr lang="zh-TW" altLang="en-US" sz="3200" b="1" dirty="0" smtClean="0">
              <a:solidFill>
                <a:schemeClr val="tx1"/>
              </a:solidFill>
              <a:latin typeface="標楷體" panose="03000509000000000000" pitchFamily="65" charset="-120"/>
              <a:ea typeface="標楷體" panose="03000509000000000000" pitchFamily="65" charset="-120"/>
            </a:rPr>
            <a:t>實施計畫</a:t>
          </a:r>
          <a:r>
            <a:rPr lang="en-US" altLang="zh-TW" sz="2000" b="1" dirty="0" smtClean="0">
              <a:solidFill>
                <a:schemeClr val="tx1"/>
              </a:solidFill>
              <a:latin typeface="標楷體" panose="03000509000000000000" pitchFamily="65" charset="-120"/>
              <a:ea typeface="標楷體" panose="03000509000000000000" pitchFamily="65" charset="-120"/>
            </a:rPr>
            <a:t>-</a:t>
          </a:r>
          <a:r>
            <a:rPr lang="zh-TW" altLang="en-US" sz="2000" b="1" dirty="0" smtClean="0">
              <a:solidFill>
                <a:schemeClr val="tx1"/>
              </a:solidFill>
              <a:latin typeface="標楷體" panose="03000509000000000000" pitchFamily="65" charset="-120"/>
              <a:ea typeface="標楷體" panose="03000509000000000000" pitchFamily="65" charset="-120"/>
            </a:rPr>
            <a:t>作業流程</a:t>
          </a:r>
        </a:p>
      </dgm:t>
    </dgm:pt>
    <dgm:pt modelId="{ABD088B7-B3A4-41FC-80F0-6514776C4506}" type="parTrans" cxnId="{E7D02AE8-984D-462F-8F03-65BBC07EBF6D}">
      <dgm:prSet/>
      <dgm:spPr/>
      <dgm:t>
        <a:bodyPr/>
        <a:lstStyle/>
        <a:p>
          <a:endParaRPr lang="zh-TW" altLang="en-US"/>
        </a:p>
      </dgm:t>
    </dgm:pt>
    <dgm:pt modelId="{EB68360D-BE5F-425D-A0D8-3BBCBF18AB5A}" type="sibTrans" cxnId="{E7D02AE8-984D-462F-8F03-65BBC07EBF6D}">
      <dgm:prSet/>
      <dgm:spPr/>
      <dgm:t>
        <a:bodyPr/>
        <a:lstStyle/>
        <a:p>
          <a:endParaRPr lang="zh-TW" altLang="en-US"/>
        </a:p>
      </dgm:t>
    </dgm:pt>
    <dgm:pt modelId="{0AC44BC1-CCC2-47B3-9A75-2F6BC8E69ED6}" type="pres">
      <dgm:prSet presAssocID="{AAB64EC9-EE78-4F20-875D-BB319BD90EE7}" presName="Name0" presStyleCnt="0">
        <dgm:presLayoutVars>
          <dgm:chMax val="7"/>
          <dgm:chPref val="7"/>
          <dgm:dir/>
        </dgm:presLayoutVars>
      </dgm:prSet>
      <dgm:spPr/>
      <dgm:t>
        <a:bodyPr/>
        <a:lstStyle/>
        <a:p>
          <a:endParaRPr lang="zh-TW" altLang="en-US"/>
        </a:p>
      </dgm:t>
    </dgm:pt>
    <dgm:pt modelId="{C8E7219B-218D-4D27-B3E3-7E3B37FA3387}" type="pres">
      <dgm:prSet presAssocID="{AAB64EC9-EE78-4F20-875D-BB319BD90EE7}" presName="Name1" presStyleCnt="0"/>
      <dgm:spPr/>
    </dgm:pt>
    <dgm:pt modelId="{A88356D1-4CA4-496F-A3D2-CD378B7C11EC}" type="pres">
      <dgm:prSet presAssocID="{AAB64EC9-EE78-4F20-875D-BB319BD90EE7}" presName="cycle" presStyleCnt="0"/>
      <dgm:spPr/>
    </dgm:pt>
    <dgm:pt modelId="{88A6E97B-E95B-4095-B3D5-DC0EFDB76C04}" type="pres">
      <dgm:prSet presAssocID="{AAB64EC9-EE78-4F20-875D-BB319BD90EE7}" presName="srcNode" presStyleLbl="node1" presStyleIdx="0" presStyleCnt="6"/>
      <dgm:spPr/>
    </dgm:pt>
    <dgm:pt modelId="{A55BCC3A-83C3-4C78-8804-AADD96539BE9}" type="pres">
      <dgm:prSet presAssocID="{AAB64EC9-EE78-4F20-875D-BB319BD90EE7}" presName="conn" presStyleLbl="parChTrans1D2" presStyleIdx="0" presStyleCnt="1"/>
      <dgm:spPr/>
      <dgm:t>
        <a:bodyPr/>
        <a:lstStyle/>
        <a:p>
          <a:endParaRPr lang="zh-TW" altLang="en-US"/>
        </a:p>
      </dgm:t>
    </dgm:pt>
    <dgm:pt modelId="{D0FCB62B-0AAA-43F9-A4A5-524DE29D5088}" type="pres">
      <dgm:prSet presAssocID="{AAB64EC9-EE78-4F20-875D-BB319BD90EE7}" presName="extraNode" presStyleLbl="node1" presStyleIdx="0" presStyleCnt="6"/>
      <dgm:spPr/>
    </dgm:pt>
    <dgm:pt modelId="{415D578F-9CCC-42E1-8983-D9571A77A391}" type="pres">
      <dgm:prSet presAssocID="{AAB64EC9-EE78-4F20-875D-BB319BD90EE7}" presName="dstNode" presStyleLbl="node1" presStyleIdx="0" presStyleCnt="6"/>
      <dgm:spPr/>
    </dgm:pt>
    <dgm:pt modelId="{898C9905-3E1A-4CDE-9973-1DF547A8360D}" type="pres">
      <dgm:prSet presAssocID="{DF084125-D3C8-486C-82EC-46BD9345561A}" presName="text_1" presStyleLbl="node1" presStyleIdx="0" presStyleCnt="6">
        <dgm:presLayoutVars>
          <dgm:bulletEnabled val="1"/>
        </dgm:presLayoutVars>
      </dgm:prSet>
      <dgm:spPr/>
      <dgm:t>
        <a:bodyPr/>
        <a:lstStyle/>
        <a:p>
          <a:endParaRPr lang="zh-TW" altLang="en-US"/>
        </a:p>
      </dgm:t>
    </dgm:pt>
    <dgm:pt modelId="{6BDEC6F5-A5EF-4CB1-A859-8E6CC82B97B4}" type="pres">
      <dgm:prSet presAssocID="{DF084125-D3C8-486C-82EC-46BD9345561A}" presName="accent_1" presStyleCnt="0"/>
      <dgm:spPr/>
    </dgm:pt>
    <dgm:pt modelId="{EF291784-7882-4A07-9068-C4D9D842FD58}" type="pres">
      <dgm:prSet presAssocID="{DF084125-D3C8-486C-82EC-46BD9345561A}" presName="accentRepeatNode" presStyleLbl="solidFgAcc1" presStyleIdx="0" presStyleCnt="6"/>
      <dgm:spPr/>
    </dgm:pt>
    <dgm:pt modelId="{39C90319-60B5-4FFD-817F-69BB2C51B33B}" type="pres">
      <dgm:prSet presAssocID="{A99CB90E-EE1A-48EE-B740-07142D351DF2}" presName="text_2" presStyleLbl="node1" presStyleIdx="1" presStyleCnt="6">
        <dgm:presLayoutVars>
          <dgm:bulletEnabled val="1"/>
        </dgm:presLayoutVars>
      </dgm:prSet>
      <dgm:spPr/>
      <dgm:t>
        <a:bodyPr/>
        <a:lstStyle/>
        <a:p>
          <a:endParaRPr lang="zh-TW" altLang="en-US"/>
        </a:p>
      </dgm:t>
    </dgm:pt>
    <dgm:pt modelId="{09513230-B53B-4678-9985-A231BD95F0F7}" type="pres">
      <dgm:prSet presAssocID="{A99CB90E-EE1A-48EE-B740-07142D351DF2}" presName="accent_2" presStyleCnt="0"/>
      <dgm:spPr/>
    </dgm:pt>
    <dgm:pt modelId="{73DDD074-AB01-49BF-82A6-FC9561138786}" type="pres">
      <dgm:prSet presAssocID="{A99CB90E-EE1A-48EE-B740-07142D351DF2}" presName="accentRepeatNode" presStyleLbl="solidFgAcc1" presStyleIdx="1" presStyleCnt="6"/>
      <dgm:spPr/>
    </dgm:pt>
    <dgm:pt modelId="{373453D1-8F00-44AF-92DD-EB9D8B936F9C}" type="pres">
      <dgm:prSet presAssocID="{608A2882-CA5D-4CDF-B1C3-F58CB2273127}" presName="text_3" presStyleLbl="node1" presStyleIdx="2" presStyleCnt="6">
        <dgm:presLayoutVars>
          <dgm:bulletEnabled val="1"/>
        </dgm:presLayoutVars>
      </dgm:prSet>
      <dgm:spPr/>
      <dgm:t>
        <a:bodyPr/>
        <a:lstStyle/>
        <a:p>
          <a:endParaRPr lang="zh-TW" altLang="en-US"/>
        </a:p>
      </dgm:t>
    </dgm:pt>
    <dgm:pt modelId="{BFE8C435-2628-482B-929B-054BE94F085E}" type="pres">
      <dgm:prSet presAssocID="{608A2882-CA5D-4CDF-B1C3-F58CB2273127}" presName="accent_3" presStyleCnt="0"/>
      <dgm:spPr/>
    </dgm:pt>
    <dgm:pt modelId="{2A5E265C-DF4A-4610-B814-7CD2498341B4}" type="pres">
      <dgm:prSet presAssocID="{608A2882-CA5D-4CDF-B1C3-F58CB2273127}" presName="accentRepeatNode" presStyleLbl="solidFgAcc1" presStyleIdx="2" presStyleCnt="6"/>
      <dgm:spPr/>
    </dgm:pt>
    <dgm:pt modelId="{C91DAFA0-6920-4F63-91FD-233374D3A4E4}" type="pres">
      <dgm:prSet presAssocID="{5858A420-8858-449C-813D-72E75D770E46}" presName="text_4" presStyleLbl="node1" presStyleIdx="3" presStyleCnt="6">
        <dgm:presLayoutVars>
          <dgm:bulletEnabled val="1"/>
        </dgm:presLayoutVars>
      </dgm:prSet>
      <dgm:spPr/>
      <dgm:t>
        <a:bodyPr/>
        <a:lstStyle/>
        <a:p>
          <a:endParaRPr lang="zh-TW" altLang="en-US"/>
        </a:p>
      </dgm:t>
    </dgm:pt>
    <dgm:pt modelId="{649172B6-F9F8-42A9-9095-7592BDF04CBC}" type="pres">
      <dgm:prSet presAssocID="{5858A420-8858-449C-813D-72E75D770E46}" presName="accent_4" presStyleCnt="0"/>
      <dgm:spPr/>
    </dgm:pt>
    <dgm:pt modelId="{2E8EC48C-EB33-4ADB-9D66-FC5AD31C04BE}" type="pres">
      <dgm:prSet presAssocID="{5858A420-8858-449C-813D-72E75D770E46}" presName="accentRepeatNode" presStyleLbl="solidFgAcc1" presStyleIdx="3" presStyleCnt="6"/>
      <dgm:spPr/>
    </dgm:pt>
    <dgm:pt modelId="{0154EE41-E49D-4F54-AD2A-AD2BF06B1EE2}" type="pres">
      <dgm:prSet presAssocID="{C4B414E1-87C3-4C60-B7DB-EF9CAACECBF3}" presName="text_5" presStyleLbl="node1" presStyleIdx="4" presStyleCnt="6">
        <dgm:presLayoutVars>
          <dgm:bulletEnabled val="1"/>
        </dgm:presLayoutVars>
      </dgm:prSet>
      <dgm:spPr/>
      <dgm:t>
        <a:bodyPr/>
        <a:lstStyle/>
        <a:p>
          <a:endParaRPr lang="zh-TW" altLang="en-US"/>
        </a:p>
      </dgm:t>
    </dgm:pt>
    <dgm:pt modelId="{0E7B8E44-BFEE-4597-A4EC-91D1F99FBEA7}" type="pres">
      <dgm:prSet presAssocID="{C4B414E1-87C3-4C60-B7DB-EF9CAACECBF3}" presName="accent_5" presStyleCnt="0"/>
      <dgm:spPr/>
    </dgm:pt>
    <dgm:pt modelId="{94302DB7-6293-4AA3-8401-15C52C40711E}" type="pres">
      <dgm:prSet presAssocID="{C4B414E1-87C3-4C60-B7DB-EF9CAACECBF3}" presName="accentRepeatNode" presStyleLbl="solidFgAcc1" presStyleIdx="4" presStyleCnt="6"/>
      <dgm:spPr/>
    </dgm:pt>
    <dgm:pt modelId="{F0B23112-3EDA-4717-A93D-64FC815ACB20}" type="pres">
      <dgm:prSet presAssocID="{1530DE6F-6810-4C2D-AB5D-168149037CA7}" presName="text_6" presStyleLbl="node1" presStyleIdx="5" presStyleCnt="6">
        <dgm:presLayoutVars>
          <dgm:bulletEnabled val="1"/>
        </dgm:presLayoutVars>
      </dgm:prSet>
      <dgm:spPr/>
      <dgm:t>
        <a:bodyPr/>
        <a:lstStyle/>
        <a:p>
          <a:endParaRPr lang="zh-TW" altLang="en-US"/>
        </a:p>
      </dgm:t>
    </dgm:pt>
    <dgm:pt modelId="{C825C963-952A-4DA2-B40D-7E3F5BDDEB57}" type="pres">
      <dgm:prSet presAssocID="{1530DE6F-6810-4C2D-AB5D-168149037CA7}" presName="accent_6" presStyleCnt="0"/>
      <dgm:spPr/>
    </dgm:pt>
    <dgm:pt modelId="{9AB0CE40-C52A-4079-9B1D-1291415A93A6}" type="pres">
      <dgm:prSet presAssocID="{1530DE6F-6810-4C2D-AB5D-168149037CA7}" presName="accentRepeatNode" presStyleLbl="solidFgAcc1" presStyleIdx="5" presStyleCnt="6"/>
      <dgm:spPr/>
    </dgm:pt>
  </dgm:ptLst>
  <dgm:cxnLst>
    <dgm:cxn modelId="{CDB2CA2A-0EC0-40AC-B836-57E41E56FD47}" type="presOf" srcId="{DF084125-D3C8-486C-82EC-46BD9345561A}" destId="{898C9905-3E1A-4CDE-9973-1DF547A8360D}" srcOrd="0" destOrd="0" presId="urn:microsoft.com/office/officeart/2008/layout/VerticalCurvedList"/>
    <dgm:cxn modelId="{C36E86B8-187C-43F6-A594-2454A2A386A3}" srcId="{AAB64EC9-EE78-4F20-875D-BB319BD90EE7}" destId="{C4B414E1-87C3-4C60-B7DB-EF9CAACECBF3}" srcOrd="4" destOrd="0" parTransId="{AEDC7745-C128-48EC-8C6E-9F771ACFF4C1}" sibTransId="{0B4B56D3-5CC0-4947-9951-882332336D68}"/>
    <dgm:cxn modelId="{6F7CDABA-EBFD-48AD-ACD4-01D298C6785F}" type="presOf" srcId="{C4B414E1-87C3-4C60-B7DB-EF9CAACECBF3}" destId="{0154EE41-E49D-4F54-AD2A-AD2BF06B1EE2}" srcOrd="0" destOrd="0" presId="urn:microsoft.com/office/officeart/2008/layout/VerticalCurvedList"/>
    <dgm:cxn modelId="{B196FC52-B80A-4381-BA93-DF8B9A051384}" type="presOf" srcId="{A99CB90E-EE1A-48EE-B740-07142D351DF2}" destId="{39C90319-60B5-4FFD-817F-69BB2C51B33B}" srcOrd="0" destOrd="0" presId="urn:microsoft.com/office/officeart/2008/layout/VerticalCurvedList"/>
    <dgm:cxn modelId="{BC2AC0E7-AA29-4A9A-9470-C44C395C190C}" type="presOf" srcId="{608A2882-CA5D-4CDF-B1C3-F58CB2273127}" destId="{373453D1-8F00-44AF-92DD-EB9D8B936F9C}" srcOrd="0" destOrd="0" presId="urn:microsoft.com/office/officeart/2008/layout/VerticalCurvedList"/>
    <dgm:cxn modelId="{E3FD25D0-F4AE-4A85-933E-B010943F4BBD}" type="presOf" srcId="{1530DE6F-6810-4C2D-AB5D-168149037CA7}" destId="{F0B23112-3EDA-4717-A93D-64FC815ACB20}" srcOrd="0" destOrd="0" presId="urn:microsoft.com/office/officeart/2008/layout/VerticalCurvedList"/>
    <dgm:cxn modelId="{66442E90-E160-4A00-A786-BBEFD069F66B}" srcId="{AAB64EC9-EE78-4F20-875D-BB319BD90EE7}" destId="{1530DE6F-6810-4C2D-AB5D-168149037CA7}" srcOrd="5" destOrd="0" parTransId="{91644FB5-A94F-4B05-B1A9-7D5F1CF17AC5}" sibTransId="{3206E2C5-0227-4431-8648-0093C6A300AC}"/>
    <dgm:cxn modelId="{D17D1DB4-BD66-4B9F-884E-F7B45D47D246}" srcId="{AAB64EC9-EE78-4F20-875D-BB319BD90EE7}" destId="{DF084125-D3C8-486C-82EC-46BD9345561A}" srcOrd="0" destOrd="0" parTransId="{CADBC8A9-DE3E-46D8-A047-F22A10FF8F74}" sibTransId="{F1BCC3DE-2289-4C46-A71D-CDD169CA5A47}"/>
    <dgm:cxn modelId="{4DCC8992-18D3-4480-A56C-FFF99C6E5DE5}" type="presOf" srcId="{5858A420-8858-449C-813D-72E75D770E46}" destId="{C91DAFA0-6920-4F63-91FD-233374D3A4E4}" srcOrd="0" destOrd="0" presId="urn:microsoft.com/office/officeart/2008/layout/VerticalCurvedList"/>
    <dgm:cxn modelId="{AEE7ECF1-8394-4C00-8485-9340E449FD65}" srcId="{AAB64EC9-EE78-4F20-875D-BB319BD90EE7}" destId="{608A2882-CA5D-4CDF-B1C3-F58CB2273127}" srcOrd="2" destOrd="0" parTransId="{03033CF9-9C38-46B3-A957-7A63A8F728E5}" sibTransId="{2A06E03C-84D9-49DD-BEE7-040066988D48}"/>
    <dgm:cxn modelId="{17CE19B0-37A3-4C82-AED5-A595EB9C7EE3}" type="presOf" srcId="{F1BCC3DE-2289-4C46-A71D-CDD169CA5A47}" destId="{A55BCC3A-83C3-4C78-8804-AADD96539BE9}" srcOrd="0" destOrd="0" presId="urn:microsoft.com/office/officeart/2008/layout/VerticalCurvedList"/>
    <dgm:cxn modelId="{CA04B10B-096B-4EF2-AFBF-DA3B2FABDA08}" srcId="{AAB64EC9-EE78-4F20-875D-BB319BD90EE7}" destId="{A99CB90E-EE1A-48EE-B740-07142D351DF2}" srcOrd="1" destOrd="0" parTransId="{2C1A5B1A-234D-4864-A178-A489852A6C3F}" sibTransId="{CD18D4A3-2F81-44E3-A941-AE288005F303}"/>
    <dgm:cxn modelId="{E7D02AE8-984D-462F-8F03-65BBC07EBF6D}" srcId="{AAB64EC9-EE78-4F20-875D-BB319BD90EE7}" destId="{5858A420-8858-449C-813D-72E75D770E46}" srcOrd="3" destOrd="0" parTransId="{ABD088B7-B3A4-41FC-80F0-6514776C4506}" sibTransId="{EB68360D-BE5F-425D-A0D8-3BBCBF18AB5A}"/>
    <dgm:cxn modelId="{48A96F76-31B8-4776-9B37-D53CD4C46499}" type="presOf" srcId="{AAB64EC9-EE78-4F20-875D-BB319BD90EE7}" destId="{0AC44BC1-CCC2-47B3-9A75-2F6BC8E69ED6}" srcOrd="0" destOrd="0" presId="urn:microsoft.com/office/officeart/2008/layout/VerticalCurvedList"/>
    <dgm:cxn modelId="{BB9C62F6-8F60-4597-B407-5EC24001515A}" type="presParOf" srcId="{0AC44BC1-CCC2-47B3-9A75-2F6BC8E69ED6}" destId="{C8E7219B-218D-4D27-B3E3-7E3B37FA3387}" srcOrd="0" destOrd="0" presId="urn:microsoft.com/office/officeart/2008/layout/VerticalCurvedList"/>
    <dgm:cxn modelId="{DAA685B5-623F-4800-ACA9-F73BEF6A6BA6}" type="presParOf" srcId="{C8E7219B-218D-4D27-B3E3-7E3B37FA3387}" destId="{A88356D1-4CA4-496F-A3D2-CD378B7C11EC}" srcOrd="0" destOrd="0" presId="urn:microsoft.com/office/officeart/2008/layout/VerticalCurvedList"/>
    <dgm:cxn modelId="{0A2EF913-4071-4B09-809A-77AD1E4F53CE}" type="presParOf" srcId="{A88356D1-4CA4-496F-A3D2-CD378B7C11EC}" destId="{88A6E97B-E95B-4095-B3D5-DC0EFDB76C04}" srcOrd="0" destOrd="0" presId="urn:microsoft.com/office/officeart/2008/layout/VerticalCurvedList"/>
    <dgm:cxn modelId="{F760E34A-A283-4D4B-951C-A3FC557DAC00}" type="presParOf" srcId="{A88356D1-4CA4-496F-A3D2-CD378B7C11EC}" destId="{A55BCC3A-83C3-4C78-8804-AADD96539BE9}" srcOrd="1" destOrd="0" presId="urn:microsoft.com/office/officeart/2008/layout/VerticalCurvedList"/>
    <dgm:cxn modelId="{F8F6136C-3ED6-45BC-8F14-69EE8681DA81}" type="presParOf" srcId="{A88356D1-4CA4-496F-A3D2-CD378B7C11EC}" destId="{D0FCB62B-0AAA-43F9-A4A5-524DE29D5088}" srcOrd="2" destOrd="0" presId="urn:microsoft.com/office/officeart/2008/layout/VerticalCurvedList"/>
    <dgm:cxn modelId="{44AFFC6B-29F8-44DB-A160-111695FE3865}" type="presParOf" srcId="{A88356D1-4CA4-496F-A3D2-CD378B7C11EC}" destId="{415D578F-9CCC-42E1-8983-D9571A77A391}" srcOrd="3" destOrd="0" presId="urn:microsoft.com/office/officeart/2008/layout/VerticalCurvedList"/>
    <dgm:cxn modelId="{75F2C434-7CA9-4C56-B900-34F9B3C780F5}" type="presParOf" srcId="{C8E7219B-218D-4D27-B3E3-7E3B37FA3387}" destId="{898C9905-3E1A-4CDE-9973-1DF547A8360D}" srcOrd="1" destOrd="0" presId="urn:microsoft.com/office/officeart/2008/layout/VerticalCurvedList"/>
    <dgm:cxn modelId="{93F8FAB0-66BC-4B84-91BF-E9CED7963D0F}" type="presParOf" srcId="{C8E7219B-218D-4D27-B3E3-7E3B37FA3387}" destId="{6BDEC6F5-A5EF-4CB1-A859-8E6CC82B97B4}" srcOrd="2" destOrd="0" presId="urn:microsoft.com/office/officeart/2008/layout/VerticalCurvedList"/>
    <dgm:cxn modelId="{9CC1A6B2-AA8A-4B52-96C8-9D464AF895C4}" type="presParOf" srcId="{6BDEC6F5-A5EF-4CB1-A859-8E6CC82B97B4}" destId="{EF291784-7882-4A07-9068-C4D9D842FD58}" srcOrd="0" destOrd="0" presId="urn:microsoft.com/office/officeart/2008/layout/VerticalCurvedList"/>
    <dgm:cxn modelId="{4B2769D7-61F8-4E38-BDC8-A768163FF574}" type="presParOf" srcId="{C8E7219B-218D-4D27-B3E3-7E3B37FA3387}" destId="{39C90319-60B5-4FFD-817F-69BB2C51B33B}" srcOrd="3" destOrd="0" presId="urn:microsoft.com/office/officeart/2008/layout/VerticalCurvedList"/>
    <dgm:cxn modelId="{835FD4D4-DBED-4F07-97F0-A371EBF6C6F1}" type="presParOf" srcId="{C8E7219B-218D-4D27-B3E3-7E3B37FA3387}" destId="{09513230-B53B-4678-9985-A231BD95F0F7}" srcOrd="4" destOrd="0" presId="urn:microsoft.com/office/officeart/2008/layout/VerticalCurvedList"/>
    <dgm:cxn modelId="{74E0CE25-CB2B-4D2B-B158-6C392E8D39BC}" type="presParOf" srcId="{09513230-B53B-4678-9985-A231BD95F0F7}" destId="{73DDD074-AB01-49BF-82A6-FC9561138786}" srcOrd="0" destOrd="0" presId="urn:microsoft.com/office/officeart/2008/layout/VerticalCurvedList"/>
    <dgm:cxn modelId="{B5FB101A-E229-446C-BCD4-AB5F79A9E204}" type="presParOf" srcId="{C8E7219B-218D-4D27-B3E3-7E3B37FA3387}" destId="{373453D1-8F00-44AF-92DD-EB9D8B936F9C}" srcOrd="5" destOrd="0" presId="urn:microsoft.com/office/officeart/2008/layout/VerticalCurvedList"/>
    <dgm:cxn modelId="{CCDF992A-C9B4-4977-AAF4-9101AFC2640B}" type="presParOf" srcId="{C8E7219B-218D-4D27-B3E3-7E3B37FA3387}" destId="{BFE8C435-2628-482B-929B-054BE94F085E}" srcOrd="6" destOrd="0" presId="urn:microsoft.com/office/officeart/2008/layout/VerticalCurvedList"/>
    <dgm:cxn modelId="{0BBAF3A4-8C14-4CEF-A3C6-FA12686B0118}" type="presParOf" srcId="{BFE8C435-2628-482B-929B-054BE94F085E}" destId="{2A5E265C-DF4A-4610-B814-7CD2498341B4}" srcOrd="0" destOrd="0" presId="urn:microsoft.com/office/officeart/2008/layout/VerticalCurvedList"/>
    <dgm:cxn modelId="{5C3FFAD7-C4EE-41D4-AFBA-056F0416280E}" type="presParOf" srcId="{C8E7219B-218D-4D27-B3E3-7E3B37FA3387}" destId="{C91DAFA0-6920-4F63-91FD-233374D3A4E4}" srcOrd="7" destOrd="0" presId="urn:microsoft.com/office/officeart/2008/layout/VerticalCurvedList"/>
    <dgm:cxn modelId="{EEC37A42-4C33-4206-B547-F0698FDD816B}" type="presParOf" srcId="{C8E7219B-218D-4D27-B3E3-7E3B37FA3387}" destId="{649172B6-F9F8-42A9-9095-7592BDF04CBC}" srcOrd="8" destOrd="0" presId="urn:microsoft.com/office/officeart/2008/layout/VerticalCurvedList"/>
    <dgm:cxn modelId="{2CA9E451-867E-45E1-A5E1-764346715404}" type="presParOf" srcId="{649172B6-F9F8-42A9-9095-7592BDF04CBC}" destId="{2E8EC48C-EB33-4ADB-9D66-FC5AD31C04BE}" srcOrd="0" destOrd="0" presId="urn:microsoft.com/office/officeart/2008/layout/VerticalCurvedList"/>
    <dgm:cxn modelId="{1ECB9D64-08AF-41B2-8211-0FE5A8CB026E}" type="presParOf" srcId="{C8E7219B-218D-4D27-B3E3-7E3B37FA3387}" destId="{0154EE41-E49D-4F54-AD2A-AD2BF06B1EE2}" srcOrd="9" destOrd="0" presId="urn:microsoft.com/office/officeart/2008/layout/VerticalCurvedList"/>
    <dgm:cxn modelId="{CBA72B6F-4706-4370-9EED-1905AABED13B}" type="presParOf" srcId="{C8E7219B-218D-4D27-B3E3-7E3B37FA3387}" destId="{0E7B8E44-BFEE-4597-A4EC-91D1F99FBEA7}" srcOrd="10" destOrd="0" presId="urn:microsoft.com/office/officeart/2008/layout/VerticalCurvedList"/>
    <dgm:cxn modelId="{3E98EF36-40FB-4C75-BA89-8D9F3927867C}" type="presParOf" srcId="{0E7B8E44-BFEE-4597-A4EC-91D1F99FBEA7}" destId="{94302DB7-6293-4AA3-8401-15C52C40711E}" srcOrd="0" destOrd="0" presId="urn:microsoft.com/office/officeart/2008/layout/VerticalCurvedList"/>
    <dgm:cxn modelId="{1A9B3B3C-94D8-4755-B7E4-9482EBB11B68}" type="presParOf" srcId="{C8E7219B-218D-4D27-B3E3-7E3B37FA3387}" destId="{F0B23112-3EDA-4717-A93D-64FC815ACB20}" srcOrd="11" destOrd="0" presId="urn:microsoft.com/office/officeart/2008/layout/VerticalCurvedList"/>
    <dgm:cxn modelId="{5DA2B166-E778-40B6-8391-4517B5487830}" type="presParOf" srcId="{C8E7219B-218D-4D27-B3E3-7E3B37FA3387}" destId="{C825C963-952A-4DA2-B40D-7E3F5BDDEB57}" srcOrd="12" destOrd="0" presId="urn:microsoft.com/office/officeart/2008/layout/VerticalCurvedList"/>
    <dgm:cxn modelId="{D63B7188-1357-46BE-BA4D-C65E6DB9BB69}" type="presParOf" srcId="{C825C963-952A-4DA2-B40D-7E3F5BDDEB57}" destId="{9AB0CE40-C52A-4079-9B1D-1291415A93A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173732-6752-4E3E-8B59-732B891E64E9}"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zh-TW" altLang="en-US"/>
        </a:p>
      </dgm:t>
    </dgm:pt>
    <dgm:pt modelId="{690C7280-3B95-4C0E-9DD2-80F5CAEF06FC}">
      <dgm:prSet phldrT="[文字]"/>
      <dgm:spPr/>
      <dgm:t>
        <a:bodyPr/>
        <a:lstStyle/>
        <a:p>
          <a:r>
            <a:rPr lang="zh-TW" altLang="en-US" b="1" dirty="0" smtClean="0">
              <a:solidFill>
                <a:srgbClr val="FF0000"/>
              </a:solidFill>
            </a:rPr>
            <a:t>規劃</a:t>
          </a:r>
          <a:r>
            <a:rPr lang="en-US" altLang="zh-TW" b="1" dirty="0" smtClean="0">
              <a:solidFill>
                <a:srgbClr val="FF0000"/>
              </a:solidFill>
            </a:rPr>
            <a:t>(</a:t>
          </a:r>
          <a:r>
            <a:rPr lang="en-US" altLang="zh-TW" b="1" dirty="0" err="1" smtClean="0">
              <a:solidFill>
                <a:srgbClr val="FF0000"/>
              </a:solidFill>
            </a:rPr>
            <a:t>Pllan</a:t>
          </a:r>
          <a:r>
            <a:rPr lang="en-US" altLang="zh-TW" b="1" dirty="0" smtClean="0">
              <a:solidFill>
                <a:srgbClr val="FF0000"/>
              </a:solidFill>
            </a:rPr>
            <a:t>)</a:t>
          </a:r>
          <a:endParaRPr lang="zh-TW" altLang="en-US" b="1" dirty="0">
            <a:solidFill>
              <a:srgbClr val="FF0000"/>
            </a:solidFill>
          </a:endParaRPr>
        </a:p>
      </dgm:t>
    </dgm:pt>
    <dgm:pt modelId="{345CD76D-7342-4DB9-99F8-7A25C4AA693E}" type="parTrans" cxnId="{6CF85624-6146-44DA-92A2-282A9B6C76DB}">
      <dgm:prSet/>
      <dgm:spPr/>
      <dgm:t>
        <a:bodyPr/>
        <a:lstStyle/>
        <a:p>
          <a:endParaRPr lang="zh-TW" altLang="en-US"/>
        </a:p>
      </dgm:t>
    </dgm:pt>
    <dgm:pt modelId="{245FE1BA-41B5-4975-844A-74CF16DD90ED}" type="sibTrans" cxnId="{6CF85624-6146-44DA-92A2-282A9B6C76DB}">
      <dgm:prSet/>
      <dgm:spPr/>
      <dgm:t>
        <a:bodyPr/>
        <a:lstStyle/>
        <a:p>
          <a:endParaRPr lang="zh-TW" altLang="en-US"/>
        </a:p>
      </dgm:t>
    </dgm:pt>
    <dgm:pt modelId="{46561184-3481-4CC2-B537-1EEEE4FE694D}">
      <dgm:prSet phldrT="[文字]"/>
      <dgm:spPr/>
      <dgm:t>
        <a:bodyPr/>
        <a:lstStyle/>
        <a:p>
          <a:r>
            <a:rPr lang="zh-TW" altLang="en-US" b="1" dirty="0" smtClean="0">
              <a:solidFill>
                <a:srgbClr val="FF0000"/>
              </a:solidFill>
            </a:rPr>
            <a:t>執行</a:t>
          </a:r>
          <a:r>
            <a:rPr lang="en-US" altLang="zh-TW" b="1" dirty="0" smtClean="0">
              <a:solidFill>
                <a:srgbClr val="FF0000"/>
              </a:solidFill>
            </a:rPr>
            <a:t>(Do)</a:t>
          </a:r>
          <a:endParaRPr lang="zh-TW" altLang="en-US" b="1" dirty="0">
            <a:solidFill>
              <a:srgbClr val="FF0000"/>
            </a:solidFill>
          </a:endParaRPr>
        </a:p>
      </dgm:t>
    </dgm:pt>
    <dgm:pt modelId="{63B604EE-E9DF-481F-8D3C-1BB5914F7204}" type="parTrans" cxnId="{D5949B68-515D-4AF3-8F03-C4B04746C66C}">
      <dgm:prSet/>
      <dgm:spPr/>
      <dgm:t>
        <a:bodyPr/>
        <a:lstStyle/>
        <a:p>
          <a:endParaRPr lang="zh-TW" altLang="en-US"/>
        </a:p>
      </dgm:t>
    </dgm:pt>
    <dgm:pt modelId="{DF75B503-4FA1-4D82-B373-C6DE15E3C6AF}" type="sibTrans" cxnId="{D5949B68-515D-4AF3-8F03-C4B04746C66C}">
      <dgm:prSet/>
      <dgm:spPr/>
      <dgm:t>
        <a:bodyPr/>
        <a:lstStyle/>
        <a:p>
          <a:endParaRPr lang="zh-TW" altLang="en-US"/>
        </a:p>
      </dgm:t>
    </dgm:pt>
    <dgm:pt modelId="{55CCD497-4784-4F8E-97AB-AEB1C87E4C72}">
      <dgm:prSet phldrT="[文字]"/>
      <dgm:spPr/>
      <dgm:t>
        <a:bodyPr/>
        <a:lstStyle/>
        <a:p>
          <a:r>
            <a:rPr lang="zh-TW" altLang="en-US" b="1" dirty="0" smtClean="0">
              <a:solidFill>
                <a:srgbClr val="FF0000"/>
              </a:solidFill>
            </a:rPr>
            <a:t>檢查</a:t>
          </a:r>
          <a:r>
            <a:rPr lang="en-US" altLang="zh-TW" b="1" dirty="0" smtClean="0">
              <a:solidFill>
                <a:srgbClr val="FF0000"/>
              </a:solidFill>
            </a:rPr>
            <a:t>(Check)</a:t>
          </a:r>
          <a:endParaRPr lang="zh-TW" altLang="en-US" b="1" dirty="0">
            <a:solidFill>
              <a:srgbClr val="FF0000"/>
            </a:solidFill>
          </a:endParaRPr>
        </a:p>
      </dgm:t>
    </dgm:pt>
    <dgm:pt modelId="{13F3D878-D48F-4D15-AD70-E52E662CD579}" type="parTrans" cxnId="{CB2334FD-5CBB-4D7D-AEF2-44F2E6F7E08C}">
      <dgm:prSet/>
      <dgm:spPr/>
      <dgm:t>
        <a:bodyPr/>
        <a:lstStyle/>
        <a:p>
          <a:endParaRPr lang="zh-TW" altLang="en-US"/>
        </a:p>
      </dgm:t>
    </dgm:pt>
    <dgm:pt modelId="{E1F34C23-AD85-49A6-A1DB-E823DD554B16}" type="sibTrans" cxnId="{CB2334FD-5CBB-4D7D-AEF2-44F2E6F7E08C}">
      <dgm:prSet/>
      <dgm:spPr/>
      <dgm:t>
        <a:bodyPr/>
        <a:lstStyle/>
        <a:p>
          <a:endParaRPr lang="zh-TW" altLang="en-US"/>
        </a:p>
      </dgm:t>
    </dgm:pt>
    <dgm:pt modelId="{D43E5DC7-AA57-4A5B-9CBB-53C5EF7A030B}">
      <dgm:prSet phldrT="[文字]"/>
      <dgm:spPr/>
      <dgm:t>
        <a:bodyPr/>
        <a:lstStyle/>
        <a:p>
          <a:r>
            <a:rPr lang="zh-TW" altLang="en-US" b="1" dirty="0" smtClean="0">
              <a:solidFill>
                <a:srgbClr val="FF0000"/>
              </a:solidFill>
            </a:rPr>
            <a:t>矯正</a:t>
          </a:r>
          <a:r>
            <a:rPr lang="en-US" altLang="zh-TW" b="1" dirty="0" smtClean="0">
              <a:solidFill>
                <a:srgbClr val="FF0000"/>
              </a:solidFill>
            </a:rPr>
            <a:t>(Act)</a:t>
          </a:r>
          <a:endParaRPr lang="zh-TW" altLang="en-US" b="1" dirty="0">
            <a:solidFill>
              <a:srgbClr val="FF0000"/>
            </a:solidFill>
          </a:endParaRPr>
        </a:p>
      </dgm:t>
    </dgm:pt>
    <dgm:pt modelId="{C82A64CB-561B-4457-A3E5-7FCE23163340}" type="parTrans" cxnId="{27C49FAB-079B-43D6-B856-78548ACB27C6}">
      <dgm:prSet/>
      <dgm:spPr/>
      <dgm:t>
        <a:bodyPr/>
        <a:lstStyle/>
        <a:p>
          <a:endParaRPr lang="zh-TW" altLang="en-US"/>
        </a:p>
      </dgm:t>
    </dgm:pt>
    <dgm:pt modelId="{320D1DBC-B83A-4D2E-AAF6-99FAEDC454D3}" type="sibTrans" cxnId="{27C49FAB-079B-43D6-B856-78548ACB27C6}">
      <dgm:prSet/>
      <dgm:spPr/>
      <dgm:t>
        <a:bodyPr/>
        <a:lstStyle/>
        <a:p>
          <a:endParaRPr lang="zh-TW" altLang="en-US"/>
        </a:p>
      </dgm:t>
    </dgm:pt>
    <dgm:pt modelId="{B739C5E3-9701-46B6-B33E-5037A5BB5F76}" type="pres">
      <dgm:prSet presAssocID="{ED173732-6752-4E3E-8B59-732B891E64E9}" presName="Name0" presStyleCnt="0">
        <dgm:presLayoutVars>
          <dgm:dir/>
          <dgm:resizeHandles val="exact"/>
        </dgm:presLayoutVars>
      </dgm:prSet>
      <dgm:spPr/>
      <dgm:t>
        <a:bodyPr/>
        <a:lstStyle/>
        <a:p>
          <a:endParaRPr lang="zh-TW" altLang="en-US"/>
        </a:p>
      </dgm:t>
    </dgm:pt>
    <dgm:pt modelId="{75C17758-CAA9-4BBD-819D-91AF72ACD4C8}" type="pres">
      <dgm:prSet presAssocID="{ED173732-6752-4E3E-8B59-732B891E64E9}" presName="cycle" presStyleCnt="0"/>
      <dgm:spPr/>
    </dgm:pt>
    <dgm:pt modelId="{9F685469-3EBF-41A6-B698-15F0EE9F6DAF}" type="pres">
      <dgm:prSet presAssocID="{690C7280-3B95-4C0E-9DD2-80F5CAEF06FC}" presName="nodeFirstNode" presStyleLbl="node1" presStyleIdx="0" presStyleCnt="4" custScaleY="73363">
        <dgm:presLayoutVars>
          <dgm:bulletEnabled val="1"/>
        </dgm:presLayoutVars>
      </dgm:prSet>
      <dgm:spPr/>
      <dgm:t>
        <a:bodyPr/>
        <a:lstStyle/>
        <a:p>
          <a:endParaRPr lang="zh-TW" altLang="en-US"/>
        </a:p>
      </dgm:t>
    </dgm:pt>
    <dgm:pt modelId="{94CDE13D-6D44-407D-B0A0-2A9299119805}" type="pres">
      <dgm:prSet presAssocID="{245FE1BA-41B5-4975-844A-74CF16DD90ED}" presName="sibTransFirstNode" presStyleLbl="bgShp" presStyleIdx="0" presStyleCnt="1"/>
      <dgm:spPr/>
      <dgm:t>
        <a:bodyPr/>
        <a:lstStyle/>
        <a:p>
          <a:endParaRPr lang="zh-TW" altLang="en-US"/>
        </a:p>
      </dgm:t>
    </dgm:pt>
    <dgm:pt modelId="{FEAC3708-CA8E-441A-AD18-F94666B781D9}" type="pres">
      <dgm:prSet presAssocID="{46561184-3481-4CC2-B537-1EEEE4FE694D}" presName="nodeFollowingNodes" presStyleLbl="node1" presStyleIdx="1" presStyleCnt="4" custScaleY="73549" custRadScaleRad="208005" custRadScaleInc="-3041">
        <dgm:presLayoutVars>
          <dgm:bulletEnabled val="1"/>
        </dgm:presLayoutVars>
      </dgm:prSet>
      <dgm:spPr/>
      <dgm:t>
        <a:bodyPr/>
        <a:lstStyle/>
        <a:p>
          <a:endParaRPr lang="zh-TW" altLang="en-US"/>
        </a:p>
      </dgm:t>
    </dgm:pt>
    <dgm:pt modelId="{8C7BA76B-3EA3-419F-AB60-A35F9A6BFDA2}" type="pres">
      <dgm:prSet presAssocID="{55CCD497-4784-4F8E-97AB-AEB1C87E4C72}" presName="nodeFollowingNodes" presStyleLbl="node1" presStyleIdx="2" presStyleCnt="4" custScaleY="70116">
        <dgm:presLayoutVars>
          <dgm:bulletEnabled val="1"/>
        </dgm:presLayoutVars>
      </dgm:prSet>
      <dgm:spPr/>
      <dgm:t>
        <a:bodyPr/>
        <a:lstStyle/>
        <a:p>
          <a:endParaRPr lang="zh-TW" altLang="en-US"/>
        </a:p>
      </dgm:t>
    </dgm:pt>
    <dgm:pt modelId="{93987B7F-D067-4E8A-8A81-9E973333891C}" type="pres">
      <dgm:prSet presAssocID="{D43E5DC7-AA57-4A5B-9CBB-53C5EF7A030B}" presName="nodeFollowingNodes" presStyleLbl="node1" presStyleIdx="3" presStyleCnt="4" custScaleY="73548" custRadScaleRad="203600" custRadScaleInc="2663">
        <dgm:presLayoutVars>
          <dgm:bulletEnabled val="1"/>
        </dgm:presLayoutVars>
      </dgm:prSet>
      <dgm:spPr/>
      <dgm:t>
        <a:bodyPr/>
        <a:lstStyle/>
        <a:p>
          <a:endParaRPr lang="zh-TW" altLang="en-US"/>
        </a:p>
      </dgm:t>
    </dgm:pt>
  </dgm:ptLst>
  <dgm:cxnLst>
    <dgm:cxn modelId="{682CB327-BFCC-4E42-9F7A-F53A5AADB855}" type="presOf" srcId="{690C7280-3B95-4C0E-9DD2-80F5CAEF06FC}" destId="{9F685469-3EBF-41A6-B698-15F0EE9F6DAF}" srcOrd="0" destOrd="0" presId="urn:microsoft.com/office/officeart/2005/8/layout/cycle3"/>
    <dgm:cxn modelId="{D5949B68-515D-4AF3-8F03-C4B04746C66C}" srcId="{ED173732-6752-4E3E-8B59-732B891E64E9}" destId="{46561184-3481-4CC2-B537-1EEEE4FE694D}" srcOrd="1" destOrd="0" parTransId="{63B604EE-E9DF-481F-8D3C-1BB5914F7204}" sibTransId="{DF75B503-4FA1-4D82-B373-C6DE15E3C6AF}"/>
    <dgm:cxn modelId="{27C49FAB-079B-43D6-B856-78548ACB27C6}" srcId="{ED173732-6752-4E3E-8B59-732B891E64E9}" destId="{D43E5DC7-AA57-4A5B-9CBB-53C5EF7A030B}" srcOrd="3" destOrd="0" parTransId="{C82A64CB-561B-4457-A3E5-7FCE23163340}" sibTransId="{320D1DBC-B83A-4D2E-AAF6-99FAEDC454D3}"/>
    <dgm:cxn modelId="{6FF8092F-7B64-4FBE-BBED-106C21360004}" type="presOf" srcId="{245FE1BA-41B5-4975-844A-74CF16DD90ED}" destId="{94CDE13D-6D44-407D-B0A0-2A9299119805}" srcOrd="0" destOrd="0" presId="urn:microsoft.com/office/officeart/2005/8/layout/cycle3"/>
    <dgm:cxn modelId="{8C165CE2-6741-4929-ACDD-1F20E1D1834C}" type="presOf" srcId="{ED173732-6752-4E3E-8B59-732B891E64E9}" destId="{B739C5E3-9701-46B6-B33E-5037A5BB5F76}" srcOrd="0" destOrd="0" presId="urn:microsoft.com/office/officeart/2005/8/layout/cycle3"/>
    <dgm:cxn modelId="{6D69889A-4E23-4495-8246-1AA6472A44B8}" type="presOf" srcId="{55CCD497-4784-4F8E-97AB-AEB1C87E4C72}" destId="{8C7BA76B-3EA3-419F-AB60-A35F9A6BFDA2}" srcOrd="0" destOrd="0" presId="urn:microsoft.com/office/officeart/2005/8/layout/cycle3"/>
    <dgm:cxn modelId="{6CF85624-6146-44DA-92A2-282A9B6C76DB}" srcId="{ED173732-6752-4E3E-8B59-732B891E64E9}" destId="{690C7280-3B95-4C0E-9DD2-80F5CAEF06FC}" srcOrd="0" destOrd="0" parTransId="{345CD76D-7342-4DB9-99F8-7A25C4AA693E}" sibTransId="{245FE1BA-41B5-4975-844A-74CF16DD90ED}"/>
    <dgm:cxn modelId="{49593E28-B64A-405A-9DC7-423E84E01D75}" type="presOf" srcId="{D43E5DC7-AA57-4A5B-9CBB-53C5EF7A030B}" destId="{93987B7F-D067-4E8A-8A81-9E973333891C}" srcOrd="0" destOrd="0" presId="urn:microsoft.com/office/officeart/2005/8/layout/cycle3"/>
    <dgm:cxn modelId="{7FD4DB27-D0FD-48B1-BC3C-FB9D5A183538}" type="presOf" srcId="{46561184-3481-4CC2-B537-1EEEE4FE694D}" destId="{FEAC3708-CA8E-441A-AD18-F94666B781D9}" srcOrd="0" destOrd="0" presId="urn:microsoft.com/office/officeart/2005/8/layout/cycle3"/>
    <dgm:cxn modelId="{CB2334FD-5CBB-4D7D-AEF2-44F2E6F7E08C}" srcId="{ED173732-6752-4E3E-8B59-732B891E64E9}" destId="{55CCD497-4784-4F8E-97AB-AEB1C87E4C72}" srcOrd="2" destOrd="0" parTransId="{13F3D878-D48F-4D15-AD70-E52E662CD579}" sibTransId="{E1F34C23-AD85-49A6-A1DB-E823DD554B16}"/>
    <dgm:cxn modelId="{3634A088-3522-46B4-B93D-8C355340830F}" type="presParOf" srcId="{B739C5E3-9701-46B6-B33E-5037A5BB5F76}" destId="{75C17758-CAA9-4BBD-819D-91AF72ACD4C8}" srcOrd="0" destOrd="0" presId="urn:microsoft.com/office/officeart/2005/8/layout/cycle3"/>
    <dgm:cxn modelId="{83C92323-79EB-442C-8F6D-9CD2B4F2E830}" type="presParOf" srcId="{75C17758-CAA9-4BBD-819D-91AF72ACD4C8}" destId="{9F685469-3EBF-41A6-B698-15F0EE9F6DAF}" srcOrd="0" destOrd="0" presId="urn:microsoft.com/office/officeart/2005/8/layout/cycle3"/>
    <dgm:cxn modelId="{AEDF39E6-BD14-43EC-B0A0-EF4D5079BF2A}" type="presParOf" srcId="{75C17758-CAA9-4BBD-819D-91AF72ACD4C8}" destId="{94CDE13D-6D44-407D-B0A0-2A9299119805}" srcOrd="1" destOrd="0" presId="urn:microsoft.com/office/officeart/2005/8/layout/cycle3"/>
    <dgm:cxn modelId="{210B4728-9E30-4E23-A647-E715F3598B1A}" type="presParOf" srcId="{75C17758-CAA9-4BBD-819D-91AF72ACD4C8}" destId="{FEAC3708-CA8E-441A-AD18-F94666B781D9}" srcOrd="2" destOrd="0" presId="urn:microsoft.com/office/officeart/2005/8/layout/cycle3"/>
    <dgm:cxn modelId="{95E975AF-577C-44DC-8757-9A4FD9633234}" type="presParOf" srcId="{75C17758-CAA9-4BBD-819D-91AF72ACD4C8}" destId="{8C7BA76B-3EA3-419F-AB60-A35F9A6BFDA2}" srcOrd="3" destOrd="0" presId="urn:microsoft.com/office/officeart/2005/8/layout/cycle3"/>
    <dgm:cxn modelId="{8CF4931E-EA41-40D1-9844-D005D5186533}" type="presParOf" srcId="{75C17758-CAA9-4BBD-819D-91AF72ACD4C8}" destId="{93987B7F-D067-4E8A-8A81-9E973333891C}" srcOrd="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BCC3A-83C3-4C78-8804-AADD96539BE9}">
      <dsp:nvSpPr>
        <dsp:cNvPr id="0" name=""/>
        <dsp:cNvSpPr/>
      </dsp:nvSpPr>
      <dsp:spPr>
        <a:xfrm>
          <a:off x="-5373323" y="-822834"/>
          <a:ext cx="6398197" cy="6398197"/>
        </a:xfrm>
        <a:prstGeom prst="blockArc">
          <a:avLst>
            <a:gd name="adj1" fmla="val 18900000"/>
            <a:gd name="adj2" fmla="val 2700000"/>
            <a:gd name="adj3" fmla="val 338"/>
          </a:avLst>
        </a:prstGeom>
        <a:noFill/>
        <a:ln w="15875" cap="flat" cmpd="sng" algn="ctr">
          <a:solidFill>
            <a:schemeClr val="accent2">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898C9905-3E1A-4CDE-9973-1DF547A8360D}">
      <dsp:nvSpPr>
        <dsp:cNvPr id="0" name=""/>
        <dsp:cNvSpPr/>
      </dsp:nvSpPr>
      <dsp:spPr>
        <a:xfrm>
          <a:off x="382102" y="250268"/>
          <a:ext cx="7544724" cy="500346"/>
        </a:xfrm>
        <a:prstGeom prst="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前言</a:t>
          </a:r>
          <a:endParaRPr lang="zh-TW" altLang="en-US" sz="3200" b="1" kern="1200" dirty="0">
            <a:solidFill>
              <a:schemeClr val="tx1"/>
            </a:solidFill>
            <a:latin typeface="標楷體" panose="03000509000000000000" pitchFamily="65" charset="-120"/>
            <a:ea typeface="標楷體" panose="03000509000000000000" pitchFamily="65" charset="-120"/>
          </a:endParaRPr>
        </a:p>
      </dsp:txBody>
      <dsp:txXfrm>
        <a:off x="382102" y="250268"/>
        <a:ext cx="7544724" cy="500346"/>
      </dsp:txXfrm>
    </dsp:sp>
    <dsp:sp modelId="{EF291784-7882-4A07-9068-C4D9D842FD58}">
      <dsp:nvSpPr>
        <dsp:cNvPr id="0" name=""/>
        <dsp:cNvSpPr/>
      </dsp:nvSpPr>
      <dsp:spPr>
        <a:xfrm>
          <a:off x="69385" y="187724"/>
          <a:ext cx="625432" cy="625432"/>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9C90319-60B5-4FFD-817F-69BB2C51B33B}">
      <dsp:nvSpPr>
        <dsp:cNvPr id="0" name=""/>
        <dsp:cNvSpPr/>
      </dsp:nvSpPr>
      <dsp:spPr>
        <a:xfrm>
          <a:off x="793671" y="1000692"/>
          <a:ext cx="7133155" cy="500346"/>
        </a:xfrm>
        <a:prstGeom prst="rect">
          <a:avLst/>
        </a:prstGeom>
        <a:gradFill rotWithShape="0">
          <a:gsLst>
            <a:gs pos="0">
              <a:schemeClr val="accent3">
                <a:hueOff val="0"/>
                <a:satOff val="0"/>
                <a:lumOff val="0"/>
                <a:alphaOff val="0"/>
                <a:tint val="96000"/>
                <a:satMod val="120000"/>
                <a:lumMod val="120000"/>
              </a:schemeClr>
            </a:gs>
            <a:gs pos="100000">
              <a:schemeClr val="accent3">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新北市各級學校內部控制制度大事紀</a:t>
          </a:r>
          <a:endParaRPr lang="zh-TW" altLang="en-US" sz="3200" b="1" kern="1200" dirty="0">
            <a:solidFill>
              <a:schemeClr val="tx1"/>
            </a:solidFill>
            <a:latin typeface="標楷體" panose="03000509000000000000" pitchFamily="65" charset="-120"/>
            <a:ea typeface="標楷體" panose="03000509000000000000" pitchFamily="65" charset="-120"/>
          </a:endParaRPr>
        </a:p>
      </dsp:txBody>
      <dsp:txXfrm>
        <a:off x="793671" y="1000692"/>
        <a:ext cx="7133155" cy="500346"/>
      </dsp:txXfrm>
    </dsp:sp>
    <dsp:sp modelId="{73DDD074-AB01-49BF-82A6-FC9561138786}">
      <dsp:nvSpPr>
        <dsp:cNvPr id="0" name=""/>
        <dsp:cNvSpPr/>
      </dsp:nvSpPr>
      <dsp:spPr>
        <a:xfrm>
          <a:off x="480954" y="938149"/>
          <a:ext cx="625432" cy="625432"/>
        </a:xfrm>
        <a:prstGeom prst="ellipse">
          <a:avLst/>
        </a:prstGeom>
        <a:solidFill>
          <a:schemeClr val="lt1">
            <a:hueOff val="0"/>
            <a:satOff val="0"/>
            <a:lumOff val="0"/>
            <a:alphaOff val="0"/>
          </a:schemeClr>
        </a:solidFill>
        <a:ln w="9525" cap="flat" cmpd="sng" algn="ctr">
          <a:solidFill>
            <a:schemeClr val="accent3">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373453D1-8F00-44AF-92DD-EB9D8B936F9C}">
      <dsp:nvSpPr>
        <dsp:cNvPr id="0" name=""/>
        <dsp:cNvSpPr/>
      </dsp:nvSpPr>
      <dsp:spPr>
        <a:xfrm>
          <a:off x="981871" y="1751116"/>
          <a:ext cx="6944955" cy="500346"/>
        </a:xfrm>
        <a:prstGeom prst="rect">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實施計畫</a:t>
          </a:r>
          <a:r>
            <a:rPr lang="en-US" altLang="en-US" sz="2000" b="1" kern="1200" dirty="0" smtClean="0">
              <a:solidFill>
                <a:schemeClr val="tx1"/>
              </a:solidFill>
              <a:latin typeface="標楷體" panose="03000509000000000000" pitchFamily="65" charset="-120"/>
              <a:ea typeface="標楷體" panose="03000509000000000000" pitchFamily="65" charset="-120"/>
            </a:rPr>
            <a:t>-</a:t>
          </a:r>
          <a:r>
            <a:rPr lang="zh-TW" altLang="en-US" sz="2000" b="1" kern="1200" dirty="0" smtClean="0">
              <a:solidFill>
                <a:schemeClr val="tx1"/>
              </a:solidFill>
              <a:latin typeface="標楷體" panose="03000509000000000000" pitchFamily="65" charset="-120"/>
              <a:ea typeface="標楷體" panose="03000509000000000000" pitchFamily="65" charset="-120"/>
            </a:rPr>
            <a:t>目的、作業內容</a:t>
          </a:r>
          <a:endParaRPr lang="zh-TW" altLang="en-US" sz="2000" b="1" kern="1200" dirty="0">
            <a:solidFill>
              <a:schemeClr val="tx1"/>
            </a:solidFill>
            <a:latin typeface="標楷體" panose="03000509000000000000" pitchFamily="65" charset="-120"/>
            <a:ea typeface="標楷體" panose="03000509000000000000" pitchFamily="65" charset="-120"/>
          </a:endParaRPr>
        </a:p>
      </dsp:txBody>
      <dsp:txXfrm>
        <a:off x="981871" y="1751116"/>
        <a:ext cx="6944955" cy="500346"/>
      </dsp:txXfrm>
    </dsp:sp>
    <dsp:sp modelId="{2A5E265C-DF4A-4610-B814-7CD2498341B4}">
      <dsp:nvSpPr>
        <dsp:cNvPr id="0" name=""/>
        <dsp:cNvSpPr/>
      </dsp:nvSpPr>
      <dsp:spPr>
        <a:xfrm>
          <a:off x="669154" y="1688573"/>
          <a:ext cx="625432" cy="625432"/>
        </a:xfrm>
        <a:prstGeom prst="ellipse">
          <a:avLst/>
        </a:prstGeom>
        <a:solidFill>
          <a:schemeClr val="lt1">
            <a:hueOff val="0"/>
            <a:satOff val="0"/>
            <a:lumOff val="0"/>
            <a:alphaOff val="0"/>
          </a:schemeClr>
        </a:solidFill>
        <a:ln w="9525" cap="flat" cmpd="sng" algn="ctr">
          <a:solidFill>
            <a:schemeClr val="accent4">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C91DAFA0-6920-4F63-91FD-233374D3A4E4}">
      <dsp:nvSpPr>
        <dsp:cNvPr id="0" name=""/>
        <dsp:cNvSpPr/>
      </dsp:nvSpPr>
      <dsp:spPr>
        <a:xfrm>
          <a:off x="981871" y="2501065"/>
          <a:ext cx="6944955" cy="500346"/>
        </a:xfrm>
        <a:prstGeom prst="rect">
          <a:avLst/>
        </a:prstGeom>
        <a:gradFill rotWithShape="0">
          <a:gsLst>
            <a:gs pos="0">
              <a:schemeClr val="accent5">
                <a:hueOff val="0"/>
                <a:satOff val="0"/>
                <a:lumOff val="0"/>
                <a:alphaOff val="0"/>
                <a:tint val="96000"/>
                <a:satMod val="120000"/>
                <a:lumMod val="120000"/>
              </a:schemeClr>
            </a:gs>
            <a:gs pos="100000">
              <a:schemeClr val="accent5">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實施計畫</a:t>
          </a:r>
          <a:r>
            <a:rPr lang="en-US" altLang="zh-TW" sz="2000" b="1" kern="1200" dirty="0" smtClean="0">
              <a:solidFill>
                <a:schemeClr val="tx1"/>
              </a:solidFill>
              <a:latin typeface="標楷體" panose="03000509000000000000" pitchFamily="65" charset="-120"/>
              <a:ea typeface="標楷體" panose="03000509000000000000" pitchFamily="65" charset="-120"/>
            </a:rPr>
            <a:t>-</a:t>
          </a:r>
          <a:r>
            <a:rPr lang="zh-TW" altLang="en-US" sz="2000" b="1" kern="1200" dirty="0" smtClean="0">
              <a:solidFill>
                <a:schemeClr val="tx1"/>
              </a:solidFill>
              <a:latin typeface="標楷體" panose="03000509000000000000" pitchFamily="65" charset="-120"/>
              <a:ea typeface="標楷體" panose="03000509000000000000" pitchFamily="65" charset="-120"/>
            </a:rPr>
            <a:t>作業流程</a:t>
          </a:r>
        </a:p>
      </dsp:txBody>
      <dsp:txXfrm>
        <a:off x="981871" y="2501065"/>
        <a:ext cx="6944955" cy="500346"/>
      </dsp:txXfrm>
    </dsp:sp>
    <dsp:sp modelId="{2E8EC48C-EB33-4ADB-9D66-FC5AD31C04BE}">
      <dsp:nvSpPr>
        <dsp:cNvPr id="0" name=""/>
        <dsp:cNvSpPr/>
      </dsp:nvSpPr>
      <dsp:spPr>
        <a:xfrm>
          <a:off x="669154" y="2438522"/>
          <a:ext cx="625432" cy="625432"/>
        </a:xfrm>
        <a:prstGeom prst="ellipse">
          <a:avLst/>
        </a:prstGeom>
        <a:solidFill>
          <a:schemeClr val="lt1">
            <a:hueOff val="0"/>
            <a:satOff val="0"/>
            <a:lumOff val="0"/>
            <a:alphaOff val="0"/>
          </a:schemeClr>
        </a:solidFill>
        <a:ln w="9525" cap="flat" cmpd="sng" algn="ctr">
          <a:solidFill>
            <a:schemeClr val="accent5">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0154EE41-E49D-4F54-AD2A-AD2BF06B1EE2}">
      <dsp:nvSpPr>
        <dsp:cNvPr id="0" name=""/>
        <dsp:cNvSpPr/>
      </dsp:nvSpPr>
      <dsp:spPr>
        <a:xfrm>
          <a:off x="793671" y="3251489"/>
          <a:ext cx="7133155" cy="500346"/>
        </a:xfrm>
        <a:prstGeom prst="rect">
          <a:avLst/>
        </a:prstGeom>
        <a:gradFill rotWithShape="0">
          <a:gsLst>
            <a:gs pos="0">
              <a:schemeClr val="accent6">
                <a:hueOff val="0"/>
                <a:satOff val="0"/>
                <a:lumOff val="0"/>
                <a:alphaOff val="0"/>
                <a:tint val="96000"/>
                <a:satMod val="120000"/>
                <a:lumMod val="120000"/>
              </a:schemeClr>
            </a:gs>
            <a:gs pos="100000">
              <a:schemeClr val="accent6">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新增內控項目實作範例</a:t>
          </a:r>
          <a:endParaRPr lang="zh-TW" altLang="zh-TW" sz="2000" b="1" kern="1200" dirty="0" smtClean="0">
            <a:solidFill>
              <a:schemeClr val="tx1"/>
            </a:solidFill>
            <a:latin typeface="標楷體" panose="03000509000000000000" pitchFamily="65" charset="-120"/>
            <a:ea typeface="標楷體" panose="03000509000000000000" pitchFamily="65" charset="-120"/>
          </a:endParaRPr>
        </a:p>
      </dsp:txBody>
      <dsp:txXfrm>
        <a:off x="793671" y="3251489"/>
        <a:ext cx="7133155" cy="500346"/>
      </dsp:txXfrm>
    </dsp:sp>
    <dsp:sp modelId="{94302DB7-6293-4AA3-8401-15C52C40711E}">
      <dsp:nvSpPr>
        <dsp:cNvPr id="0" name=""/>
        <dsp:cNvSpPr/>
      </dsp:nvSpPr>
      <dsp:spPr>
        <a:xfrm>
          <a:off x="480954" y="3188946"/>
          <a:ext cx="625432" cy="625432"/>
        </a:xfrm>
        <a:prstGeom prst="ellipse">
          <a:avLst/>
        </a:prstGeom>
        <a:solidFill>
          <a:schemeClr val="lt1">
            <a:hueOff val="0"/>
            <a:satOff val="0"/>
            <a:lumOff val="0"/>
            <a:alphaOff val="0"/>
          </a:schemeClr>
        </a:solidFill>
        <a:ln w="9525" cap="flat" cmpd="sng" algn="ctr">
          <a:solidFill>
            <a:schemeClr val="accent6">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 modelId="{F0B23112-3EDA-4717-A93D-64FC815ACB20}">
      <dsp:nvSpPr>
        <dsp:cNvPr id="0" name=""/>
        <dsp:cNvSpPr/>
      </dsp:nvSpPr>
      <dsp:spPr>
        <a:xfrm>
          <a:off x="382102" y="4001913"/>
          <a:ext cx="7544724" cy="500346"/>
        </a:xfrm>
        <a:prstGeom prst="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97150" tIns="81280" rIns="81280" bIns="81280" numCol="1" spcCol="1270" anchor="ctr" anchorCtr="0">
          <a:noAutofit/>
        </a:bodyPr>
        <a:lstStyle/>
        <a:p>
          <a:pPr lvl="0" algn="l" defTabSz="1422400">
            <a:lnSpc>
              <a:spcPct val="90000"/>
            </a:lnSpc>
            <a:spcBef>
              <a:spcPct val="0"/>
            </a:spcBef>
            <a:spcAft>
              <a:spcPct val="35000"/>
            </a:spcAft>
          </a:pPr>
          <a:r>
            <a:rPr lang="zh-TW" altLang="en-US" sz="3200" b="1" kern="1200" dirty="0" smtClean="0">
              <a:solidFill>
                <a:schemeClr val="tx1"/>
              </a:solidFill>
              <a:latin typeface="標楷體" panose="03000509000000000000" pitchFamily="65" charset="-120"/>
              <a:ea typeface="標楷體" panose="03000509000000000000" pitchFamily="65" charset="-120"/>
            </a:rPr>
            <a:t>結語</a:t>
          </a:r>
          <a:endParaRPr lang="zh-TW" altLang="en-US" sz="3200" b="1" kern="1200" dirty="0">
            <a:solidFill>
              <a:schemeClr val="tx1"/>
            </a:solidFill>
            <a:latin typeface="標楷體" panose="03000509000000000000" pitchFamily="65" charset="-120"/>
            <a:ea typeface="標楷體" panose="03000509000000000000" pitchFamily="65" charset="-120"/>
          </a:endParaRPr>
        </a:p>
      </dsp:txBody>
      <dsp:txXfrm>
        <a:off x="382102" y="4001913"/>
        <a:ext cx="7544724" cy="500346"/>
      </dsp:txXfrm>
    </dsp:sp>
    <dsp:sp modelId="{9AB0CE40-C52A-4079-9B1D-1291415A93A6}">
      <dsp:nvSpPr>
        <dsp:cNvPr id="0" name=""/>
        <dsp:cNvSpPr/>
      </dsp:nvSpPr>
      <dsp:spPr>
        <a:xfrm>
          <a:off x="69385" y="3939370"/>
          <a:ext cx="625432" cy="625432"/>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threePt" dir="t">
            <a:rot lat="0" lon="0" rev="7500000"/>
          </a:lightRig>
        </a:scene3d>
        <a:sp3d z="152400" extrusionH="63500" prstMaterial="dkEdge">
          <a:bevelT w="120800" h="19050" prst="relaxedInset"/>
          <a:contourClr>
            <a:schemeClr val="bg1"/>
          </a:contourClr>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5838" y="0"/>
            <a:ext cx="2949787" cy="496967"/>
          </a:xfrm>
          <a:prstGeom prst="rect">
            <a:avLst/>
          </a:prstGeom>
        </p:spPr>
        <p:txBody>
          <a:bodyPr vert="horz" lIns="91440" tIns="45720" rIns="91440" bIns="45720" rtlCol="0"/>
          <a:lstStyle>
            <a:lvl1pPr algn="r">
              <a:defRPr sz="1200"/>
            </a:lvl1pPr>
          </a:lstStyle>
          <a:p>
            <a:fld id="{EF65CBC6-2134-4194-89C5-910109D7D237}" type="datetimeFigureOut">
              <a:rPr lang="zh-TW" altLang="en-US" smtClean="0"/>
              <a:t>2016/6/28</a:t>
            </a:fld>
            <a:endParaRPr lang="zh-TW" altLang="en-US"/>
          </a:p>
        </p:txBody>
      </p:sp>
      <p:sp>
        <p:nvSpPr>
          <p:cNvPr id="4" name="頁尾版面配置區 3"/>
          <p:cNvSpPr>
            <a:spLocks noGrp="1"/>
          </p:cNvSpPr>
          <p:nvPr>
            <p:ph type="ftr" sz="quarter" idx="2"/>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5838" y="9440646"/>
            <a:ext cx="2949787" cy="496967"/>
          </a:xfrm>
          <a:prstGeom prst="rect">
            <a:avLst/>
          </a:prstGeom>
        </p:spPr>
        <p:txBody>
          <a:bodyPr vert="horz" lIns="91440" tIns="45720" rIns="91440" bIns="45720" rtlCol="0" anchor="b"/>
          <a:lstStyle>
            <a:lvl1pPr algn="r">
              <a:defRPr sz="1200"/>
            </a:lvl1pPr>
          </a:lstStyle>
          <a:p>
            <a:fld id="{00CCCD0A-3561-457D-B6F7-3B4245E24D34}" type="slidenum">
              <a:rPr lang="zh-TW" altLang="en-US" smtClean="0"/>
              <a:t>‹#›</a:t>
            </a:fld>
            <a:endParaRPr lang="zh-TW" altLang="en-US"/>
          </a:p>
        </p:txBody>
      </p:sp>
    </p:spTree>
    <p:extLst>
      <p:ext uri="{BB962C8B-B14F-4D97-AF65-F5344CB8AC3E}">
        <p14:creationId xmlns:p14="http://schemas.microsoft.com/office/powerpoint/2010/main" val="342349241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084C26C-82E4-4B4D-B43C-2B561A2E8CC3}" type="slidenum">
              <a:rPr lang="zh-TW" altLang="en-US" smtClean="0"/>
              <a:t>‹#›</a:t>
            </a:fld>
            <a:endParaRPr lang="zh-TW" altLang="en-US"/>
          </a:p>
        </p:txBody>
      </p:sp>
      <p:sp>
        <p:nvSpPr>
          <p:cNvPr id="7" name="Title 6"/>
          <p:cNvSpPr>
            <a:spLocks noGrp="1"/>
          </p:cNvSpPr>
          <p:nvPr>
            <p:ph type="title"/>
          </p:nvPr>
        </p:nvSpPr>
        <p:spPr/>
        <p:txBody>
          <a:bodyPr/>
          <a:lstStyle/>
          <a:p>
            <a:r>
              <a:rPr lang="zh-TW" altLang="en-US" smtClean="0"/>
              <a:t>按一下以編輯母片標題樣式</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5" name="Date Placeholder 4"/>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084C26C-82E4-4B4D-B43C-2B561A2E8CC3}" type="slidenum">
              <a:rPr lang="zh-TW" altLang="en-US" smtClean="0"/>
              <a:t>‹#›</a:t>
            </a:fld>
            <a:endParaRPr lang="zh-TW" altLang="en-US"/>
          </a:p>
        </p:txBody>
      </p:sp>
      <p:sp>
        <p:nvSpPr>
          <p:cNvPr id="9" name="Content Placeholder 8"/>
          <p:cNvSpPr>
            <a:spLocks noGrp="1"/>
          </p:cNvSpPr>
          <p:nvPr>
            <p:ph sz="quarter" idx="13"/>
          </p:nvPr>
        </p:nvSpPr>
        <p:spPr>
          <a:xfrm>
            <a:off x="676655" y="2679192"/>
            <a:ext cx="3822192" cy="34472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Date Placeholder 2"/>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084C26C-82E4-4B4D-B43C-2B561A2E8CC3}" type="slidenum">
              <a:rPr lang="zh-TW" altLang="en-US" smtClean="0"/>
              <a:t>‹#›</a:t>
            </a:fld>
            <a:endParaRPr lang="zh-TW" alt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zh-TW" altLang="en-US" smtClean="0"/>
              <a:t>按一下以編輯母片標題樣式</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zh-TW" altLang="en-US" smtClean="0"/>
              <a:t>按一下以編輯母片標題樣式</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7084C26C-82E4-4B4D-B43C-2B561A2E8CC3}" type="slidenum">
              <a:rPr lang="zh-TW" altLang="en-US" smtClean="0"/>
              <a:t>‹#›</a:t>
            </a:fld>
            <a:endParaRPr lang="zh-TW" alt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按一下圖示以新增圖片</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Date Placeholder 3"/>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084C26C-82E4-4B4D-B43C-2B561A2E8CC3}"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7084C26C-82E4-4B4D-B43C-2B561A2E8CC3}" type="slidenum">
              <a:rPr lang="zh-TW" altLang="en-US" smtClean="0"/>
              <a:t>‹#›</a:t>
            </a:fld>
            <a:endParaRPr lang="zh-TW" alt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90A18070-71DE-4186-9228-01836B1A1B95}" type="datetimeFigureOut">
              <a:rPr lang="zh-TW" altLang="en-US" smtClean="0"/>
              <a:t>2016/6/28</a:t>
            </a:fld>
            <a:endParaRPr lang="zh-TW" alt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zh-TW" alt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7084C26C-82E4-4B4D-B43C-2B561A2E8CC3}" type="slidenum">
              <a:rPr lang="zh-TW" altLang="en-US" smtClean="0"/>
              <a:t>‹#›</a:t>
            </a:fld>
            <a:endParaRPr lang="zh-TW" alt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24037;&#20316;&#23567;&#32068;&#21517;&#21934;.docx"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21508;&#32026;&#23416;&#26657;&#39640;&#39080;&#38570;&#38917;&#30446;&#24409;&#32317;&#34920;.docx"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26032;&#21271;&#24066;&#21508;&#32026;&#23416;&#26657;&#20839;&#37096;&#25511;&#21046;&#21046;&#24230;&#23526;&#26045;&#26399;&#31243;.docx"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33258;&#34892;&#35413;&#20272;&#20043;&#34920;&#20214;&#26684;&#24335;.docx" TargetMode="External"/><Relationship Id="rId2" Type="http://schemas.openxmlformats.org/officeDocument/2006/relationships/hyperlink" Target="&#26032;&#21271;&#24066;&#25919;&#24220;&#25945;&#32946;&#23616;&#20839;&#37096;&#25511;&#21046;&#21046;&#24230;&#20316;&#26989;&#23652;&#32026;&#33258;&#34892;&#35413;&#20272;&#35336;&#30059;-1041215.docx"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1050627&#31777;&#22577;&#36039;&#26009;/&#26032;&#21271;&#24066;&#25919;&#24220;&#25945;&#32946;&#23616;&#20839;&#37096;&#25511;&#21046;&#21046;&#24230;&#35373;&#35336;&#21407;&#21063;_&#23416;&#26657;&#29256;.doc" TargetMode="External"/><Relationship Id="rId2" Type="http://schemas.openxmlformats.org/officeDocument/2006/relationships/hyperlink" Target="&#26032;&#21271;&#24066;&#25919;&#24220;&#20839;&#37096;&#25511;&#21046;&#21046;&#24230;&#35373;&#35336;&#21407;&#21063;.doc" TargetMode="External"/><Relationship Id="rId1" Type="http://schemas.openxmlformats.org/officeDocument/2006/relationships/slideLayout" Target="../slideLayouts/slideLayout2.xml"/><Relationship Id="rId4" Type="http://schemas.openxmlformats.org/officeDocument/2006/relationships/hyperlink" Target="&#21508;&#32026;&#23416;&#26657;&#20839;&#37096;&#25511;&#21046;&#21046;&#24230;&#35330;&#23450;&#24773;&#24418;&#27298;&#26680;&#34920;.docx"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67544" y="1600200"/>
            <a:ext cx="8208912" cy="1780108"/>
          </a:xfrm>
        </p:spPr>
        <p:txBody>
          <a:bodyPr>
            <a:normAutofit/>
          </a:bodyPr>
          <a:lstStyle/>
          <a:p>
            <a:r>
              <a:rPr lang="zh-TW" altLang="en-US" sz="4800" dirty="0" smtClean="0"/>
              <a:t>新北市各級學校內部控制制度實施計畫說明會</a:t>
            </a:r>
            <a:endParaRPr lang="zh-TW" altLang="en-US" sz="4800" dirty="0"/>
          </a:p>
        </p:txBody>
      </p:sp>
      <p:sp>
        <p:nvSpPr>
          <p:cNvPr id="3" name="副標題 2"/>
          <p:cNvSpPr>
            <a:spLocks noGrp="1"/>
          </p:cNvSpPr>
          <p:nvPr>
            <p:ph type="subTitle" idx="1"/>
          </p:nvPr>
        </p:nvSpPr>
        <p:spPr>
          <a:xfrm>
            <a:off x="1371600" y="4653136"/>
            <a:ext cx="6400800" cy="936104"/>
          </a:xfrm>
        </p:spPr>
        <p:txBody>
          <a:bodyPr/>
          <a:lstStyle/>
          <a:p>
            <a:r>
              <a:rPr lang="en-US" altLang="zh-TW" dirty="0" smtClean="0">
                <a:solidFill>
                  <a:srgbClr val="0000FF"/>
                </a:solidFill>
              </a:rPr>
              <a:t>105</a:t>
            </a:r>
            <a:r>
              <a:rPr lang="zh-TW" altLang="en-US" dirty="0" smtClean="0">
                <a:solidFill>
                  <a:srgbClr val="0000FF"/>
                </a:solidFill>
              </a:rPr>
              <a:t>年</a:t>
            </a:r>
            <a:r>
              <a:rPr lang="en-US" altLang="zh-TW" dirty="0" smtClean="0">
                <a:solidFill>
                  <a:srgbClr val="0000FF"/>
                </a:solidFill>
              </a:rPr>
              <a:t>6</a:t>
            </a:r>
            <a:r>
              <a:rPr lang="zh-TW" altLang="en-US" dirty="0" smtClean="0">
                <a:solidFill>
                  <a:srgbClr val="0000FF"/>
                </a:solidFill>
              </a:rPr>
              <a:t>月</a:t>
            </a:r>
            <a:r>
              <a:rPr lang="en-US" altLang="zh-TW" dirty="0" smtClean="0">
                <a:solidFill>
                  <a:srgbClr val="0000FF"/>
                </a:solidFill>
              </a:rPr>
              <a:t>27</a:t>
            </a:r>
            <a:r>
              <a:rPr lang="zh-TW" altLang="en-US" dirty="0" smtClean="0">
                <a:solidFill>
                  <a:srgbClr val="0000FF"/>
                </a:solidFill>
              </a:rPr>
              <a:t>日</a:t>
            </a:r>
            <a:endParaRPr lang="en-US" altLang="zh-TW" dirty="0" smtClean="0">
              <a:solidFill>
                <a:srgbClr val="0000FF"/>
              </a:solidFill>
            </a:endParaRPr>
          </a:p>
          <a:p>
            <a:r>
              <a:rPr lang="zh-TW" altLang="en-US" dirty="0" smtClean="0">
                <a:solidFill>
                  <a:srgbClr val="0000FF"/>
                </a:solidFill>
              </a:rPr>
              <a:t>報告人：帳</a:t>
            </a:r>
            <a:r>
              <a:rPr lang="zh-TW" altLang="en-US" dirty="0">
                <a:solidFill>
                  <a:srgbClr val="0000FF"/>
                </a:solidFill>
              </a:rPr>
              <a:t>務檢查員  張玉芬</a:t>
            </a:r>
          </a:p>
        </p:txBody>
      </p:sp>
    </p:spTree>
    <p:extLst>
      <p:ext uri="{BB962C8B-B14F-4D97-AF65-F5344CB8AC3E}">
        <p14:creationId xmlns:p14="http://schemas.microsoft.com/office/powerpoint/2010/main" val="24441037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a:t>新北市各級學校內部控制制度</a:t>
            </a:r>
          </a:p>
        </p:txBody>
      </p:sp>
      <p:graphicFrame>
        <p:nvGraphicFramePr>
          <p:cNvPr id="4" name="內容版面配置區 4"/>
          <p:cNvGraphicFramePr>
            <a:graphicFrameLocks noGrp="1"/>
          </p:cNvGraphicFramePr>
          <p:nvPr>
            <p:ph idx="1"/>
            <p:extLst>
              <p:ext uri="{D42A27DB-BD31-4B8C-83A1-F6EECF244321}">
                <p14:modId xmlns:p14="http://schemas.microsoft.com/office/powerpoint/2010/main" val="394592271"/>
              </p:ext>
            </p:extLst>
          </p:nvPr>
        </p:nvGraphicFramePr>
        <p:xfrm>
          <a:off x="683568" y="1556792"/>
          <a:ext cx="7992888"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13230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a:bodyPr>
          <a:lstStyle/>
          <a:p>
            <a:r>
              <a:rPr lang="zh-TW" altLang="en-US" sz="4800" dirty="0" smtClean="0"/>
              <a:t>前          言</a:t>
            </a:r>
            <a:endParaRPr lang="zh-TW" altLang="en-US" sz="4800" dirty="0"/>
          </a:p>
        </p:txBody>
      </p:sp>
    </p:spTree>
    <p:extLst>
      <p:ext uri="{BB962C8B-B14F-4D97-AF65-F5344CB8AC3E}">
        <p14:creationId xmlns:p14="http://schemas.microsoft.com/office/powerpoint/2010/main" val="4072869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72067" y="1988839"/>
            <a:ext cx="7408333" cy="3960441"/>
          </a:xfrm>
        </p:spPr>
        <p:txBody>
          <a:bodyPr/>
          <a:lstStyle/>
          <a:p>
            <a:r>
              <a:rPr lang="en-US" altLang="zh-TW" sz="3600" dirty="0" smtClean="0">
                <a:solidFill>
                  <a:srgbClr val="FF0000"/>
                </a:solidFill>
              </a:rPr>
              <a:t>XX</a:t>
            </a:r>
            <a:r>
              <a:rPr lang="zh-TW" altLang="en-US" sz="3200" dirty="0" smtClean="0">
                <a:solidFill>
                  <a:srgbClr val="FF0000"/>
                </a:solidFill>
              </a:rPr>
              <a:t>學校自力午餐經費超支案</a:t>
            </a:r>
            <a:endParaRPr lang="en-US" altLang="zh-TW" sz="3200" dirty="0" smtClean="0">
              <a:solidFill>
                <a:srgbClr val="FF0000"/>
              </a:solidFill>
            </a:endParaRPr>
          </a:p>
          <a:p>
            <a:r>
              <a:rPr lang="zh-TW" altLang="en-US" sz="2800" b="1" dirty="0" smtClean="0">
                <a:solidFill>
                  <a:schemeClr val="accent3">
                    <a:lumMod val="50000"/>
                  </a:schemeClr>
                </a:solidFill>
              </a:rPr>
              <a:t>收入面</a:t>
            </a:r>
            <a:r>
              <a:rPr lang="zh-TW" altLang="en-US" sz="2800" dirty="0" smtClean="0"/>
              <a:t>：欠款稽催、補助款申請</a:t>
            </a:r>
            <a:r>
              <a:rPr lang="zh-TW" altLang="en-US" sz="2800" dirty="0"/>
              <a:t>。</a:t>
            </a:r>
            <a:endParaRPr lang="en-US" altLang="zh-TW" sz="2800" dirty="0" smtClean="0"/>
          </a:p>
          <a:p>
            <a:r>
              <a:rPr lang="zh-TW" altLang="en-US" sz="2800" b="1" dirty="0" smtClean="0">
                <a:solidFill>
                  <a:schemeClr val="accent3">
                    <a:lumMod val="50000"/>
                  </a:schemeClr>
                </a:solidFill>
              </a:rPr>
              <a:t>支出面</a:t>
            </a:r>
            <a:r>
              <a:rPr lang="zh-TW" altLang="en-US" sz="2800" dirty="0" smtClean="0"/>
              <a:t>：</a:t>
            </a:r>
            <a:endParaRPr lang="en-US" altLang="zh-TW" sz="2800" dirty="0" smtClean="0"/>
          </a:p>
          <a:p>
            <a:pPr marL="0" indent="0">
              <a:buNone/>
            </a:pPr>
            <a:r>
              <a:rPr lang="zh-TW" altLang="en-US" sz="2800" dirty="0"/>
              <a:t> </a:t>
            </a:r>
            <a:r>
              <a:rPr lang="zh-TW" altLang="en-US" sz="2800" dirty="0" smtClean="0"/>
              <a:t>                    </a:t>
            </a:r>
            <a:r>
              <a:rPr lang="en-US" altLang="zh-TW" sz="2800" dirty="0" smtClean="0"/>
              <a:t>1.</a:t>
            </a:r>
            <a:r>
              <a:rPr lang="zh-TW" altLang="en-US" sz="2800" dirty="0" smtClean="0"/>
              <a:t>各項開支未參酌收入確實管控。</a:t>
            </a:r>
            <a:endParaRPr lang="en-US" altLang="zh-TW" sz="2800" dirty="0" smtClean="0"/>
          </a:p>
          <a:p>
            <a:pPr marL="0" indent="0">
              <a:buNone/>
            </a:pPr>
            <a:r>
              <a:rPr lang="zh-TW" altLang="en-US" sz="2800" dirty="0"/>
              <a:t> </a:t>
            </a:r>
            <a:r>
              <a:rPr lang="zh-TW" altLang="en-US" sz="2800" dirty="0" smtClean="0"/>
              <a:t>                    </a:t>
            </a:r>
            <a:r>
              <a:rPr lang="en-US" altLang="zh-TW" sz="2800" dirty="0" smtClean="0"/>
              <a:t>2.</a:t>
            </a:r>
            <a:r>
              <a:rPr lang="zh-TW" altLang="en-US" sz="2800" dirty="0" smtClean="0"/>
              <a:t>午餐委員會未落實監督機制。</a:t>
            </a:r>
            <a:endParaRPr lang="en-US" altLang="zh-TW" sz="2800" dirty="0" smtClean="0"/>
          </a:p>
          <a:p>
            <a:pPr marL="0" indent="0">
              <a:buNone/>
            </a:pPr>
            <a:r>
              <a:rPr lang="zh-TW" altLang="en-US" sz="2800" dirty="0"/>
              <a:t> </a:t>
            </a:r>
            <a:r>
              <a:rPr lang="zh-TW" altLang="en-US" sz="2800" dirty="0" smtClean="0"/>
              <a:t>                    </a:t>
            </a:r>
            <a:r>
              <a:rPr lang="en-US" altLang="zh-TW" sz="2800" dirty="0" smtClean="0"/>
              <a:t>3.</a:t>
            </a:r>
            <a:r>
              <a:rPr lang="zh-TW" altLang="en-US" sz="2800" dirty="0" smtClean="0"/>
              <a:t>未按時提出憑證給付廠商貨款。</a:t>
            </a:r>
            <a:endParaRPr lang="en-US" altLang="zh-TW" sz="2800" dirty="0" smtClean="0"/>
          </a:p>
          <a:p>
            <a:pPr marL="0" indent="0">
              <a:buNone/>
            </a:pPr>
            <a:r>
              <a:rPr lang="zh-TW" altLang="en-US" sz="2800" dirty="0"/>
              <a:t> </a:t>
            </a:r>
            <a:r>
              <a:rPr lang="zh-TW" altLang="en-US" sz="2800" dirty="0" smtClean="0"/>
              <a:t>                    </a:t>
            </a:r>
            <a:r>
              <a:rPr lang="en-US" altLang="zh-TW" sz="2800" dirty="0" smtClean="0"/>
              <a:t>4.</a:t>
            </a:r>
            <a:r>
              <a:rPr lang="zh-TW" altLang="en-US" sz="2800" dirty="0" smtClean="0"/>
              <a:t>驗收人員合宜性。</a:t>
            </a:r>
            <a:endParaRPr lang="zh-TW" altLang="en-US" sz="2800"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17151376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72067" y="2204864"/>
            <a:ext cx="7732381" cy="3921299"/>
          </a:xfrm>
        </p:spPr>
        <p:txBody>
          <a:bodyPr>
            <a:normAutofit/>
          </a:bodyPr>
          <a:lstStyle/>
          <a:p>
            <a:r>
              <a:rPr lang="zh-TW" altLang="en-US" sz="2800" b="1" dirty="0">
                <a:solidFill>
                  <a:srgbClr val="FF0000"/>
                </a:solidFill>
              </a:rPr>
              <a:t>內部</a:t>
            </a:r>
            <a:r>
              <a:rPr lang="zh-TW" altLang="en-US" sz="2800" b="1" dirty="0" smtClean="0">
                <a:solidFill>
                  <a:srgbClr val="FF0000"/>
                </a:solidFill>
              </a:rPr>
              <a:t>控制五項要素：</a:t>
            </a:r>
            <a:endParaRPr lang="en-US" altLang="zh-TW" sz="2800" b="1" dirty="0" smtClean="0">
              <a:solidFill>
                <a:srgbClr val="FF0000"/>
              </a:solidFill>
            </a:endParaRPr>
          </a:p>
          <a:p>
            <a:pPr>
              <a:spcBef>
                <a:spcPts val="1800"/>
              </a:spcBef>
            </a:pPr>
            <a:r>
              <a:rPr lang="en-US" altLang="zh-TW" dirty="0" smtClean="0"/>
              <a:t>1.</a:t>
            </a:r>
            <a:r>
              <a:rPr lang="zh-TW" altLang="en-US" b="1" dirty="0" smtClean="0">
                <a:solidFill>
                  <a:schemeClr val="accent3">
                    <a:lumMod val="50000"/>
                  </a:schemeClr>
                </a:solidFill>
              </a:rPr>
              <a:t>控制環境</a:t>
            </a:r>
            <a:r>
              <a:rPr lang="zh-TW" altLang="en-US" dirty="0" smtClean="0"/>
              <a:t>：目標、價值觀、組織架構、人力配置</a:t>
            </a:r>
            <a:r>
              <a:rPr lang="en-US" altLang="zh-TW" dirty="0" smtClean="0"/>
              <a:t>…</a:t>
            </a:r>
          </a:p>
          <a:p>
            <a:pPr>
              <a:spcBef>
                <a:spcPts val="1800"/>
              </a:spcBef>
            </a:pPr>
            <a:r>
              <a:rPr lang="en-US" altLang="zh-TW" dirty="0" smtClean="0"/>
              <a:t>2.</a:t>
            </a:r>
            <a:r>
              <a:rPr lang="zh-TW" altLang="en-US" b="1" dirty="0" smtClean="0">
                <a:solidFill>
                  <a:schemeClr val="accent3">
                    <a:lumMod val="50000"/>
                  </a:schemeClr>
                </a:solidFill>
              </a:rPr>
              <a:t>風險評估</a:t>
            </a:r>
            <a:r>
              <a:rPr lang="zh-TW" altLang="en-US" dirty="0" smtClean="0"/>
              <a:t>：風險辨識、風險分析、風險評量</a:t>
            </a:r>
            <a:endParaRPr lang="en-US" altLang="zh-TW" dirty="0" smtClean="0"/>
          </a:p>
          <a:p>
            <a:pPr>
              <a:spcBef>
                <a:spcPts val="1800"/>
              </a:spcBef>
            </a:pPr>
            <a:r>
              <a:rPr lang="en-US" altLang="zh-TW" dirty="0" smtClean="0"/>
              <a:t>3.</a:t>
            </a:r>
            <a:r>
              <a:rPr lang="zh-TW" altLang="en-US" b="1" dirty="0" smtClean="0">
                <a:solidFill>
                  <a:schemeClr val="accent3">
                    <a:lumMod val="50000"/>
                  </a:schemeClr>
                </a:solidFill>
              </a:rPr>
              <a:t>控制作業</a:t>
            </a:r>
            <a:r>
              <a:rPr lang="zh-TW" altLang="en-US" dirty="0" smtClean="0"/>
              <a:t>：整體層級、作業層級</a:t>
            </a:r>
            <a:endParaRPr lang="en-US" altLang="zh-TW" dirty="0" smtClean="0"/>
          </a:p>
          <a:p>
            <a:pPr>
              <a:spcBef>
                <a:spcPts val="1800"/>
              </a:spcBef>
            </a:pPr>
            <a:r>
              <a:rPr lang="en-US" altLang="zh-TW" dirty="0" smtClean="0"/>
              <a:t>4.</a:t>
            </a:r>
            <a:r>
              <a:rPr lang="zh-TW" altLang="en-US" b="1" dirty="0" smtClean="0">
                <a:solidFill>
                  <a:schemeClr val="accent3">
                    <a:lumMod val="50000"/>
                  </a:schemeClr>
                </a:solidFill>
              </a:rPr>
              <a:t>資訊與溝通</a:t>
            </a:r>
            <a:r>
              <a:rPr lang="zh-TW" altLang="en-US" dirty="0" smtClean="0"/>
              <a:t>：資訊蒐編、溝通</a:t>
            </a:r>
            <a:r>
              <a:rPr lang="en-US" altLang="zh-TW" dirty="0" smtClean="0"/>
              <a:t>(</a:t>
            </a:r>
            <a:r>
              <a:rPr lang="zh-TW" altLang="en-US" dirty="0" smtClean="0"/>
              <a:t>內部及外部</a:t>
            </a:r>
            <a:r>
              <a:rPr lang="en-US" altLang="zh-TW" dirty="0" smtClean="0"/>
              <a:t>)</a:t>
            </a:r>
          </a:p>
          <a:p>
            <a:pPr>
              <a:spcBef>
                <a:spcPts val="1800"/>
              </a:spcBef>
            </a:pPr>
            <a:r>
              <a:rPr lang="en-US" altLang="zh-TW" dirty="0" smtClean="0"/>
              <a:t>5.</a:t>
            </a:r>
            <a:r>
              <a:rPr lang="zh-TW" altLang="en-US" b="1" dirty="0" smtClean="0">
                <a:solidFill>
                  <a:schemeClr val="accent3">
                    <a:lumMod val="50000"/>
                  </a:schemeClr>
                </a:solidFill>
              </a:rPr>
              <a:t>監督</a:t>
            </a:r>
            <a:r>
              <a:rPr lang="zh-TW" altLang="en-US" dirty="0" smtClean="0"/>
              <a:t>：例行監督、自行評估、稽核評估</a:t>
            </a:r>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989578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67544" y="1412776"/>
            <a:ext cx="8136904" cy="2304256"/>
          </a:xfrm>
        </p:spPr>
        <p:txBody>
          <a:bodyPr>
            <a:normAutofit/>
          </a:bodyPr>
          <a:lstStyle/>
          <a:p>
            <a:pPr lvl="0"/>
            <a:r>
              <a:rPr lang="zh-TW" altLang="en-US" sz="4800" dirty="0" smtClean="0">
                <a:solidFill>
                  <a:schemeClr val="bg1"/>
                </a:solidFill>
                <a:latin typeface="標楷體" panose="03000509000000000000" pitchFamily="65" charset="-120"/>
                <a:ea typeface="標楷體" panose="03000509000000000000" pitchFamily="65" charset="-120"/>
              </a:rPr>
              <a:t>新</a:t>
            </a:r>
            <a:r>
              <a:rPr lang="zh-TW" altLang="en-US" sz="4800" dirty="0">
                <a:solidFill>
                  <a:schemeClr val="bg1"/>
                </a:solidFill>
                <a:latin typeface="標楷體" panose="03000509000000000000" pitchFamily="65" charset="-120"/>
                <a:ea typeface="標楷體" panose="03000509000000000000" pitchFamily="65" charset="-120"/>
              </a:rPr>
              <a:t>北市各級學校內部控制制度大事</a:t>
            </a:r>
            <a:r>
              <a:rPr lang="zh-TW" altLang="en-US" sz="4800" dirty="0" smtClean="0">
                <a:solidFill>
                  <a:schemeClr val="bg1"/>
                </a:solidFill>
                <a:latin typeface="標楷體" panose="03000509000000000000" pitchFamily="65" charset="-120"/>
                <a:ea typeface="標楷體" panose="03000509000000000000" pitchFamily="65" charset="-120"/>
              </a:rPr>
              <a:t>紀</a:t>
            </a:r>
            <a:r>
              <a:rPr lang="zh-TW" altLang="en-US" sz="4800" dirty="0" smtClean="0">
                <a:solidFill>
                  <a:schemeClr val="bg1"/>
                </a:solidFill>
              </a:rPr>
              <a:t>   </a:t>
            </a:r>
            <a:endParaRPr lang="zh-TW" altLang="en-US" sz="4800" dirty="0">
              <a:solidFill>
                <a:schemeClr val="bg1"/>
              </a:solidFill>
            </a:endParaRPr>
          </a:p>
        </p:txBody>
      </p:sp>
    </p:spTree>
    <p:extLst>
      <p:ext uri="{BB962C8B-B14F-4D97-AF65-F5344CB8AC3E}">
        <p14:creationId xmlns:p14="http://schemas.microsoft.com/office/powerpoint/2010/main" val="2964893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內容版面配置區 3"/>
          <p:cNvGraphicFramePr>
            <a:graphicFrameLocks noGrp="1"/>
          </p:cNvGraphicFramePr>
          <p:nvPr>
            <p:ph idx="1"/>
            <p:extLst>
              <p:ext uri="{D42A27DB-BD31-4B8C-83A1-F6EECF244321}">
                <p14:modId xmlns:p14="http://schemas.microsoft.com/office/powerpoint/2010/main" val="39389120"/>
              </p:ext>
            </p:extLst>
          </p:nvPr>
        </p:nvGraphicFramePr>
        <p:xfrm>
          <a:off x="539551" y="2234481"/>
          <a:ext cx="8136905" cy="4146846"/>
        </p:xfrm>
        <a:graphic>
          <a:graphicData uri="http://schemas.openxmlformats.org/drawingml/2006/table">
            <a:tbl>
              <a:tblPr>
                <a:tableStyleId>{5C22544A-7EE6-4342-B048-85BDC9FD1C3A}</a:tableStyleId>
              </a:tblPr>
              <a:tblGrid>
                <a:gridCol w="504057"/>
                <a:gridCol w="4320480"/>
                <a:gridCol w="1847725"/>
                <a:gridCol w="1464643"/>
              </a:tblGrid>
              <a:tr h="428983">
                <a:tc>
                  <a:txBody>
                    <a:bodyPr/>
                    <a:lstStyle/>
                    <a:p>
                      <a:pPr algn="ctr">
                        <a:spcAft>
                          <a:spcPts val="0"/>
                        </a:spcAft>
                      </a:pPr>
                      <a:r>
                        <a:rPr lang="zh-TW" sz="1600" kern="0" dirty="0">
                          <a:effectLst/>
                        </a:rPr>
                        <a:t>序號</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zh-TW" sz="1600" kern="0" dirty="0">
                          <a:effectLst/>
                        </a:rPr>
                        <a:t>重要工作項目</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zh-TW" sz="1600" kern="100" dirty="0" smtClean="0">
                          <a:effectLst/>
                        </a:rPr>
                        <a:t>期</a:t>
                      </a:r>
                      <a:r>
                        <a:rPr lang="zh-TW" sz="1600" kern="100" dirty="0">
                          <a:effectLst/>
                        </a:rPr>
                        <a:t>程</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zh-TW" sz="1600" kern="0" dirty="0">
                          <a:effectLst/>
                        </a:rPr>
                        <a:t>主政機關</a:t>
                      </a:r>
                      <a:endParaRPr lang="zh-TW" sz="1600" kern="100" dirty="0">
                        <a:effectLst/>
                        <a:latin typeface="Times New Roman"/>
                        <a:ea typeface="新細明體"/>
                      </a:endParaRPr>
                    </a:p>
                  </a:txBody>
                  <a:tcPr marL="14301" marR="14301" marT="0" marB="0" anchor="ctr"/>
                </a:tc>
              </a:tr>
              <a:tr h="543134">
                <a:tc>
                  <a:txBody>
                    <a:bodyPr/>
                    <a:lstStyle/>
                    <a:p>
                      <a:pPr indent="0" algn="ctr">
                        <a:spcAft>
                          <a:spcPts val="0"/>
                        </a:spcAft>
                      </a:pPr>
                      <a:r>
                        <a:rPr lang="zh-TW" sz="1600" kern="0" dirty="0" smtClean="0">
                          <a:effectLst/>
                        </a:rPr>
                        <a:t>一</a:t>
                      </a:r>
                      <a:endParaRPr lang="zh-TW" sz="1600" kern="100" dirty="0">
                        <a:effectLst/>
                        <a:latin typeface="Times New Roman"/>
                        <a:ea typeface="新細明體"/>
                      </a:endParaRPr>
                    </a:p>
                  </a:txBody>
                  <a:tcPr marL="14301" marR="14301" marT="0" marB="0" anchor="ctr"/>
                </a:tc>
                <a:tc>
                  <a:txBody>
                    <a:bodyPr/>
                    <a:lstStyle/>
                    <a:p>
                      <a:pPr algn="l">
                        <a:spcAft>
                          <a:spcPts val="0"/>
                        </a:spcAft>
                      </a:pPr>
                      <a:r>
                        <a:rPr lang="zh-TW" sz="1600" kern="0" dirty="0">
                          <a:effectLst/>
                        </a:rPr>
                        <a:t>決定各級學校內部控制制度訂定方式</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en-US" sz="1400" kern="0" dirty="0" smtClean="0">
                          <a:effectLst/>
                        </a:rPr>
                        <a:t>103.05</a:t>
                      </a:r>
                      <a:endParaRPr lang="zh-TW" sz="1400" kern="100" dirty="0">
                        <a:effectLst/>
                        <a:latin typeface="Times New Roman"/>
                        <a:ea typeface="新細明體"/>
                      </a:endParaRPr>
                    </a:p>
                  </a:txBody>
                  <a:tcPr marL="14301" marR="14301" marT="0" marB="0" anchor="ctr"/>
                </a:tc>
                <a:tc>
                  <a:txBody>
                    <a:bodyPr/>
                    <a:lstStyle/>
                    <a:p>
                      <a:pPr algn="ctr">
                        <a:spcAft>
                          <a:spcPts val="0"/>
                        </a:spcAft>
                      </a:pPr>
                      <a:r>
                        <a:rPr lang="zh-TW" sz="1400" kern="100">
                          <a:effectLst/>
                        </a:rPr>
                        <a:t>教育局</a:t>
                      </a:r>
                      <a:endParaRPr lang="zh-TW" sz="1400" kern="100">
                        <a:effectLst/>
                        <a:latin typeface="Times New Roman"/>
                        <a:ea typeface="新細明體"/>
                      </a:endParaRPr>
                    </a:p>
                  </a:txBody>
                  <a:tcPr marL="14301" marR="14301" marT="0" marB="0" anchor="ctr"/>
                </a:tc>
              </a:tr>
              <a:tr h="543134">
                <a:tc>
                  <a:txBody>
                    <a:bodyPr/>
                    <a:lstStyle/>
                    <a:p>
                      <a:pPr indent="0" algn="ctr">
                        <a:spcAft>
                          <a:spcPts val="0"/>
                        </a:spcAft>
                      </a:pPr>
                      <a:r>
                        <a:rPr lang="zh-TW" sz="1600" kern="0" dirty="0" smtClean="0">
                          <a:effectLst/>
                        </a:rPr>
                        <a:t>二</a:t>
                      </a:r>
                      <a:endParaRPr lang="zh-TW" sz="1600" kern="100" dirty="0">
                        <a:effectLst/>
                        <a:latin typeface="Times New Roman"/>
                        <a:ea typeface="新細明體"/>
                      </a:endParaRPr>
                    </a:p>
                  </a:txBody>
                  <a:tcPr marL="14301" marR="14301" marT="0" marB="0" anchor="ctr"/>
                </a:tc>
                <a:tc>
                  <a:txBody>
                    <a:bodyPr/>
                    <a:lstStyle/>
                    <a:p>
                      <a:pPr algn="l">
                        <a:spcAft>
                          <a:spcPts val="0"/>
                        </a:spcAft>
                      </a:pPr>
                      <a:r>
                        <a:rPr lang="zh-TW" sz="1600" kern="0" dirty="0">
                          <a:effectLst/>
                        </a:rPr>
                        <a:t>選定各級學校內部控制制度工作</a:t>
                      </a:r>
                      <a:r>
                        <a:rPr lang="zh-TW" sz="1600" kern="0" dirty="0" smtClean="0">
                          <a:effectLst/>
                        </a:rPr>
                        <a:t>小組</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en-US" sz="1400" kern="0" dirty="0" smtClean="0">
                          <a:effectLst/>
                        </a:rPr>
                        <a:t>103.0</a:t>
                      </a:r>
                      <a:r>
                        <a:rPr lang="en-US" altLang="zh-TW" sz="1400" kern="0" dirty="0" smtClean="0">
                          <a:effectLst/>
                        </a:rPr>
                        <a:t>7</a:t>
                      </a:r>
                      <a:endParaRPr lang="zh-TW" sz="1400" kern="100" dirty="0">
                        <a:effectLst/>
                        <a:latin typeface="Times New Roman"/>
                        <a:ea typeface="新細明體"/>
                      </a:endParaRPr>
                    </a:p>
                  </a:txBody>
                  <a:tcPr marL="14301" marR="14301" marT="0" marB="0" anchor="ctr"/>
                </a:tc>
                <a:tc>
                  <a:txBody>
                    <a:bodyPr/>
                    <a:lstStyle/>
                    <a:p>
                      <a:pPr algn="ctr">
                        <a:spcAft>
                          <a:spcPts val="0"/>
                        </a:spcAft>
                      </a:pPr>
                      <a:r>
                        <a:rPr lang="zh-TW" sz="1400" kern="100" dirty="0">
                          <a:effectLst/>
                        </a:rPr>
                        <a:t>教育局</a:t>
                      </a:r>
                      <a:endParaRPr lang="zh-TW" sz="1400" kern="100" dirty="0">
                        <a:effectLst/>
                        <a:latin typeface="Times New Roman"/>
                        <a:ea typeface="新細明體"/>
                      </a:endParaRPr>
                    </a:p>
                  </a:txBody>
                  <a:tcPr marL="14301" marR="14301" marT="0" marB="0" anchor="ctr"/>
                </a:tc>
              </a:tr>
              <a:tr h="997895">
                <a:tc>
                  <a:txBody>
                    <a:bodyPr/>
                    <a:lstStyle/>
                    <a:p>
                      <a:pPr indent="0" algn="ctr">
                        <a:spcAft>
                          <a:spcPts val="0"/>
                        </a:spcAft>
                      </a:pPr>
                      <a:r>
                        <a:rPr lang="zh-TW" sz="1600" kern="0" dirty="0" smtClean="0">
                          <a:effectLst/>
                        </a:rPr>
                        <a:t>三</a:t>
                      </a:r>
                      <a:endParaRPr lang="zh-TW" sz="1600" kern="100" dirty="0">
                        <a:effectLst/>
                        <a:latin typeface="Times New Roman"/>
                        <a:ea typeface="新細明體"/>
                      </a:endParaRPr>
                    </a:p>
                  </a:txBody>
                  <a:tcPr marL="14301" marR="14301" marT="0" marB="0" anchor="ctr"/>
                </a:tc>
                <a:tc>
                  <a:txBody>
                    <a:bodyPr/>
                    <a:lstStyle/>
                    <a:p>
                      <a:pPr algn="l">
                        <a:spcAft>
                          <a:spcPts val="0"/>
                        </a:spcAft>
                      </a:pPr>
                      <a:r>
                        <a:rPr lang="zh-TW" sz="1600" kern="0" dirty="0">
                          <a:effectLst/>
                        </a:rPr>
                        <a:t>各級學校</a:t>
                      </a:r>
                      <a:r>
                        <a:rPr lang="zh-TW" sz="1600" kern="100" dirty="0">
                          <a:effectLst/>
                        </a:rPr>
                        <a:t>確認作業目標，進行風險評估，並選定主要業務項目，提報本局內部控制專案小組</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en-US" sz="1400" kern="100" dirty="0" smtClean="0">
                          <a:effectLst/>
                        </a:rPr>
                        <a:t>103.</a:t>
                      </a:r>
                      <a:r>
                        <a:rPr lang="en-US" altLang="zh-TW" sz="1400" kern="100" dirty="0" smtClean="0">
                          <a:effectLst/>
                        </a:rPr>
                        <a:t>07~103.10</a:t>
                      </a:r>
                      <a:endParaRPr lang="zh-TW" sz="1400" kern="100" dirty="0">
                        <a:effectLst/>
                        <a:latin typeface="Times New Roman"/>
                        <a:ea typeface="新細明體"/>
                      </a:endParaRPr>
                    </a:p>
                  </a:txBody>
                  <a:tcPr marL="14301" marR="14301" marT="0" marB="0" anchor="ctr"/>
                </a:tc>
                <a:tc>
                  <a:txBody>
                    <a:bodyPr/>
                    <a:lstStyle/>
                    <a:p>
                      <a:pPr algn="ctr">
                        <a:spcAft>
                          <a:spcPts val="0"/>
                        </a:spcAft>
                      </a:pPr>
                      <a:r>
                        <a:rPr lang="zh-TW" sz="1400" kern="100" dirty="0">
                          <a:effectLst/>
                        </a:rPr>
                        <a:t>教育局、各級學校工作小組</a:t>
                      </a:r>
                      <a:endParaRPr lang="zh-TW" sz="1400" kern="100" dirty="0">
                        <a:effectLst/>
                        <a:latin typeface="Times New Roman"/>
                        <a:ea typeface="新細明體"/>
                      </a:endParaRPr>
                    </a:p>
                  </a:txBody>
                  <a:tcPr marL="14301" marR="14301" marT="0" marB="0" anchor="ctr"/>
                </a:tc>
              </a:tr>
              <a:tr h="868402">
                <a:tc>
                  <a:txBody>
                    <a:bodyPr/>
                    <a:lstStyle/>
                    <a:p>
                      <a:pPr indent="0" algn="ctr">
                        <a:spcAft>
                          <a:spcPts val="0"/>
                        </a:spcAft>
                      </a:pPr>
                      <a:r>
                        <a:rPr lang="zh-TW" sz="1600" kern="0" dirty="0" smtClean="0">
                          <a:effectLst/>
                        </a:rPr>
                        <a:t>四</a:t>
                      </a:r>
                      <a:endParaRPr lang="zh-TW" sz="1600" kern="100" dirty="0">
                        <a:effectLst/>
                        <a:latin typeface="Times New Roman"/>
                        <a:ea typeface="新細明體"/>
                      </a:endParaRPr>
                    </a:p>
                  </a:txBody>
                  <a:tcPr marL="14301" marR="14301" marT="0" marB="0" anchor="ctr"/>
                </a:tc>
                <a:tc>
                  <a:txBody>
                    <a:bodyPr/>
                    <a:lstStyle/>
                    <a:p>
                      <a:pPr algn="l">
                        <a:spcAft>
                          <a:spcPts val="0"/>
                        </a:spcAft>
                      </a:pPr>
                      <a:r>
                        <a:rPr lang="zh-TW" sz="1600" kern="100" dirty="0">
                          <a:effectLst/>
                        </a:rPr>
                        <a:t>各</a:t>
                      </a:r>
                      <a:r>
                        <a:rPr lang="zh-TW" sz="1600" kern="0" dirty="0">
                          <a:effectLst/>
                        </a:rPr>
                        <a:t>級學校</a:t>
                      </a:r>
                      <a:r>
                        <a:rPr lang="zh-TW" sz="1600" kern="100" dirty="0">
                          <a:effectLst/>
                        </a:rPr>
                        <a:t>訂定內部控制制度作業流程，並建立評估機制，提報本局內部控制專案小組</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en-US" altLang="zh-TW" sz="1400" kern="100" dirty="0" smtClean="0">
                          <a:effectLst/>
                        </a:rPr>
                        <a:t>103.10~</a:t>
                      </a:r>
                      <a:r>
                        <a:rPr lang="en-US" sz="1400" kern="100" dirty="0" smtClean="0">
                          <a:effectLst/>
                        </a:rPr>
                        <a:t>103.1</a:t>
                      </a:r>
                      <a:r>
                        <a:rPr lang="en-US" altLang="zh-TW" sz="1400" kern="100" dirty="0" smtClean="0">
                          <a:effectLst/>
                        </a:rPr>
                        <a:t>2</a:t>
                      </a:r>
                      <a:endParaRPr lang="zh-TW" sz="1400" kern="100" dirty="0">
                        <a:effectLst/>
                        <a:latin typeface="Times New Roman"/>
                        <a:ea typeface="新細明體"/>
                      </a:endParaRPr>
                    </a:p>
                  </a:txBody>
                  <a:tcPr marL="14301" marR="14301" marT="0" marB="0" anchor="ctr"/>
                </a:tc>
                <a:tc>
                  <a:txBody>
                    <a:bodyPr/>
                    <a:lstStyle/>
                    <a:p>
                      <a:pPr algn="ctr">
                        <a:spcAft>
                          <a:spcPts val="0"/>
                        </a:spcAft>
                      </a:pPr>
                      <a:r>
                        <a:rPr lang="zh-TW" sz="1400" kern="100" dirty="0">
                          <a:effectLst/>
                        </a:rPr>
                        <a:t>教育局、各級學校工作小組</a:t>
                      </a:r>
                      <a:endParaRPr lang="zh-TW" sz="1400" kern="100" dirty="0">
                        <a:effectLst/>
                        <a:latin typeface="Times New Roman"/>
                        <a:ea typeface="新細明體"/>
                      </a:endParaRPr>
                    </a:p>
                  </a:txBody>
                  <a:tcPr marL="14301" marR="14301" marT="0" marB="0" anchor="ctr"/>
                </a:tc>
              </a:tr>
              <a:tr h="765298">
                <a:tc>
                  <a:txBody>
                    <a:bodyPr/>
                    <a:lstStyle/>
                    <a:p>
                      <a:pPr indent="0" algn="ctr">
                        <a:spcAft>
                          <a:spcPts val="0"/>
                        </a:spcAft>
                      </a:pPr>
                      <a:r>
                        <a:rPr lang="zh-TW" sz="1600" kern="0" dirty="0" smtClean="0">
                          <a:effectLst/>
                        </a:rPr>
                        <a:t>五</a:t>
                      </a:r>
                      <a:endParaRPr lang="zh-TW" sz="1600" kern="100" dirty="0">
                        <a:effectLst/>
                        <a:latin typeface="Times New Roman"/>
                        <a:ea typeface="新細明體"/>
                      </a:endParaRPr>
                    </a:p>
                  </a:txBody>
                  <a:tcPr marL="14301" marR="14301" marT="0" marB="0" anchor="ctr"/>
                </a:tc>
                <a:tc>
                  <a:txBody>
                    <a:bodyPr/>
                    <a:lstStyle/>
                    <a:p>
                      <a:pPr algn="l">
                        <a:spcAft>
                          <a:spcPts val="0"/>
                        </a:spcAft>
                      </a:pPr>
                      <a:r>
                        <a:rPr lang="zh-TW" sz="1600" kern="100" dirty="0">
                          <a:effectLst/>
                        </a:rPr>
                        <a:t>訂定各</a:t>
                      </a:r>
                      <a:r>
                        <a:rPr lang="zh-TW" sz="1600" kern="0" dirty="0">
                          <a:effectLst/>
                        </a:rPr>
                        <a:t>級學校</a:t>
                      </a:r>
                      <a:r>
                        <a:rPr lang="zh-TW" sz="1600" kern="100" dirty="0">
                          <a:effectLst/>
                        </a:rPr>
                        <a:t>內部控制制度送本府主計處、各級學校暨相關單位</a:t>
                      </a:r>
                      <a:endParaRPr lang="zh-TW" sz="1600" kern="100" dirty="0">
                        <a:effectLst/>
                        <a:latin typeface="Times New Roman"/>
                        <a:ea typeface="新細明體"/>
                      </a:endParaRPr>
                    </a:p>
                  </a:txBody>
                  <a:tcPr marL="14301" marR="14301" marT="0" marB="0" anchor="ctr"/>
                </a:tc>
                <a:tc>
                  <a:txBody>
                    <a:bodyPr/>
                    <a:lstStyle/>
                    <a:p>
                      <a:pPr algn="ctr">
                        <a:spcAft>
                          <a:spcPts val="0"/>
                        </a:spcAft>
                      </a:pPr>
                      <a:r>
                        <a:rPr lang="en-US" sz="1400" kern="100" dirty="0" smtClean="0">
                          <a:effectLst/>
                        </a:rPr>
                        <a:t>103.12</a:t>
                      </a:r>
                      <a:endParaRPr lang="zh-TW" sz="1400" kern="100" dirty="0">
                        <a:effectLst/>
                        <a:latin typeface="Times New Roman"/>
                        <a:ea typeface="新細明體"/>
                      </a:endParaRPr>
                    </a:p>
                  </a:txBody>
                  <a:tcPr marL="14301" marR="14301" marT="0" marB="0" anchor="ctr"/>
                </a:tc>
                <a:tc>
                  <a:txBody>
                    <a:bodyPr/>
                    <a:lstStyle/>
                    <a:p>
                      <a:pPr algn="ctr">
                        <a:spcAft>
                          <a:spcPts val="0"/>
                        </a:spcAft>
                      </a:pPr>
                      <a:r>
                        <a:rPr lang="zh-TW" sz="1400" kern="100" dirty="0">
                          <a:effectLst/>
                        </a:rPr>
                        <a:t>教育局</a:t>
                      </a:r>
                      <a:endParaRPr lang="zh-TW" sz="1400" kern="100" dirty="0">
                        <a:effectLst/>
                        <a:latin typeface="Times New Roman"/>
                        <a:ea typeface="新細明體"/>
                      </a:endParaRPr>
                    </a:p>
                  </a:txBody>
                  <a:tcPr marL="14301" marR="14301" marT="0" marB="0" anchor="ctr"/>
                </a:tc>
              </a:tr>
            </a:tbl>
          </a:graphicData>
        </a:graphic>
      </p:graphicFrame>
      <p:sp>
        <p:nvSpPr>
          <p:cNvPr id="3" name="標題 2"/>
          <p:cNvSpPr>
            <a:spLocks noGrp="1"/>
          </p:cNvSpPr>
          <p:nvPr>
            <p:ph type="title"/>
          </p:nvPr>
        </p:nvSpPr>
        <p:spPr/>
        <p:txBody>
          <a:bodyPr/>
          <a:lstStyle/>
          <a:p>
            <a:r>
              <a:rPr lang="zh-TW" altLang="en-US" dirty="0"/>
              <a:t>新北市各級學校內部控制制度</a:t>
            </a:r>
          </a:p>
        </p:txBody>
      </p:sp>
      <p:sp>
        <p:nvSpPr>
          <p:cNvPr id="5" name="矩形 4"/>
          <p:cNvSpPr/>
          <p:nvPr/>
        </p:nvSpPr>
        <p:spPr>
          <a:xfrm>
            <a:off x="539552" y="1772816"/>
            <a:ext cx="5724645" cy="461665"/>
          </a:xfrm>
          <a:prstGeom prst="rect">
            <a:avLst/>
          </a:prstGeom>
          <a:noFill/>
        </p:spPr>
        <p:txBody>
          <a:bodyPr wrap="none" lIns="91440" tIns="45720" rIns="91440" bIns="45720">
            <a:spAutoFit/>
          </a:bodyPr>
          <a:lstStyle/>
          <a:p>
            <a:pPr algn="ctr"/>
            <a:r>
              <a:rPr lang="zh-TW" altLang="zh-TW" sz="2400" b="1" dirty="0">
                <a:solidFill>
                  <a:srgbClr val="FF0000"/>
                </a:solidFill>
              </a:rPr>
              <a:t>新北市政府各級學校內部控制</a:t>
            </a:r>
            <a:r>
              <a:rPr lang="zh-TW" altLang="zh-TW" sz="2400" b="1" dirty="0" smtClean="0">
                <a:solidFill>
                  <a:srgbClr val="FF0000"/>
                </a:solidFill>
              </a:rPr>
              <a:t>制度</a:t>
            </a:r>
            <a:r>
              <a:rPr lang="zh-TW" altLang="en-US" sz="2400" b="1" dirty="0" smtClean="0">
                <a:solidFill>
                  <a:srgbClr val="FF0000"/>
                </a:solidFill>
              </a:rPr>
              <a:t>大事紀</a:t>
            </a:r>
            <a:endParaRPr lang="zh-TW" altLang="en-US" sz="2400" b="1" cap="none" spc="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3693897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72067" y="2060848"/>
            <a:ext cx="7588365" cy="4176464"/>
          </a:xfrm>
          <a:ln>
            <a:noFill/>
          </a:ln>
        </p:spPr>
        <p:txBody>
          <a:bodyPr>
            <a:normAutofit/>
          </a:bodyPr>
          <a:lstStyle/>
          <a:p>
            <a:r>
              <a:rPr lang="zh-TW" altLang="en-US" sz="2800" b="1" dirty="0" smtClean="0">
                <a:solidFill>
                  <a:schemeClr val="accent3">
                    <a:lumMod val="50000"/>
                  </a:schemeClr>
                </a:solidFill>
              </a:rPr>
              <a:t>專案小組成員：由本局</a:t>
            </a:r>
            <a:r>
              <a:rPr lang="zh-TW" altLang="en-US" sz="2800" b="1" dirty="0" smtClean="0">
                <a:solidFill>
                  <a:schemeClr val="tx1"/>
                </a:solidFill>
              </a:rPr>
              <a:t>各科室</a:t>
            </a:r>
            <a:r>
              <a:rPr lang="zh-TW" altLang="en-US" sz="2800" b="1" dirty="0" smtClean="0">
                <a:solidFill>
                  <a:schemeClr val="accent3">
                    <a:lumMod val="50000"/>
                  </a:schemeClr>
                </a:solidFill>
              </a:rPr>
              <a:t>派員組成；學校部分成立「</a:t>
            </a:r>
            <a:r>
              <a:rPr lang="zh-TW" altLang="en-US" sz="2800" b="1" dirty="0" smtClean="0">
                <a:solidFill>
                  <a:schemeClr val="tx1"/>
                </a:solidFill>
              </a:rPr>
              <a:t>高中職組</a:t>
            </a:r>
            <a:r>
              <a:rPr lang="zh-TW" altLang="en-US" sz="2800" b="1" dirty="0" smtClean="0">
                <a:solidFill>
                  <a:schemeClr val="accent3">
                    <a:lumMod val="50000"/>
                  </a:schemeClr>
                </a:solidFill>
              </a:rPr>
              <a:t>」、「</a:t>
            </a:r>
            <a:r>
              <a:rPr lang="zh-TW" altLang="en-US" sz="2800" b="1" dirty="0" smtClean="0">
                <a:solidFill>
                  <a:schemeClr val="tx1"/>
                </a:solidFill>
              </a:rPr>
              <a:t>國中組</a:t>
            </a:r>
            <a:r>
              <a:rPr lang="zh-TW" altLang="en-US" sz="2800" b="1" dirty="0" smtClean="0">
                <a:solidFill>
                  <a:schemeClr val="accent3">
                    <a:lumMod val="50000"/>
                  </a:schemeClr>
                </a:solidFill>
              </a:rPr>
              <a:t>」、「</a:t>
            </a:r>
            <a:r>
              <a:rPr lang="zh-TW" altLang="en-US" sz="2800" b="1" dirty="0" smtClean="0">
                <a:solidFill>
                  <a:schemeClr val="tx1"/>
                </a:solidFill>
              </a:rPr>
              <a:t>國小組</a:t>
            </a:r>
            <a:r>
              <a:rPr lang="zh-TW" altLang="en-US" sz="2800" b="1" dirty="0" smtClean="0">
                <a:solidFill>
                  <a:schemeClr val="accent3">
                    <a:lumMod val="50000"/>
                  </a:schemeClr>
                </a:solidFill>
              </a:rPr>
              <a:t>」、「</a:t>
            </a:r>
            <a:r>
              <a:rPr lang="zh-TW" altLang="en-US" sz="2800" b="1" dirty="0" smtClean="0">
                <a:solidFill>
                  <a:schemeClr val="tx1"/>
                </a:solidFill>
              </a:rPr>
              <a:t>幼兒園組</a:t>
            </a:r>
            <a:r>
              <a:rPr lang="zh-TW" altLang="en-US" sz="2800" b="1" dirty="0" smtClean="0">
                <a:solidFill>
                  <a:schemeClr val="accent3">
                    <a:lumMod val="50000"/>
                  </a:schemeClr>
                </a:solidFill>
              </a:rPr>
              <a:t>」等工作小組</a:t>
            </a:r>
            <a:r>
              <a:rPr lang="zh-TW" altLang="en-US" sz="1600" b="1" dirty="0" smtClean="0">
                <a:solidFill>
                  <a:schemeClr val="accent3">
                    <a:lumMod val="50000"/>
                  </a:schemeClr>
                </a:solidFill>
                <a:hlinkClick r:id="rId2" action="ppaction://hlinkfile"/>
              </a:rPr>
              <a:t>*工作小組名單</a:t>
            </a:r>
            <a:endParaRPr lang="en-US" altLang="zh-TW" sz="1600" b="1" dirty="0" smtClean="0">
              <a:solidFill>
                <a:schemeClr val="accent3">
                  <a:lumMod val="50000"/>
                </a:schemeClr>
              </a:solidFill>
            </a:endParaRPr>
          </a:p>
          <a:p>
            <a:pPr>
              <a:spcBef>
                <a:spcPts val="1800"/>
              </a:spcBef>
            </a:pPr>
            <a:r>
              <a:rPr lang="zh-TW" altLang="en-US" sz="2800" b="1" dirty="0" smtClean="0">
                <a:solidFill>
                  <a:schemeClr val="accent3">
                    <a:lumMod val="50000"/>
                  </a:schemeClr>
                </a:solidFill>
              </a:rPr>
              <a:t>召開專案小組及工作小組會議</a:t>
            </a:r>
            <a:r>
              <a:rPr lang="zh-TW" altLang="en-US" sz="2800" b="1" dirty="0">
                <a:solidFill>
                  <a:schemeClr val="accent3">
                    <a:lumMod val="50000"/>
                  </a:schemeClr>
                </a:solidFill>
              </a:rPr>
              <a:t>次數</a:t>
            </a:r>
            <a:r>
              <a:rPr lang="zh-TW" altLang="en-US" sz="2800" b="1" dirty="0" smtClean="0">
                <a:solidFill>
                  <a:schemeClr val="accent3">
                    <a:lumMod val="50000"/>
                  </a:schemeClr>
                </a:solidFill>
              </a:rPr>
              <a:t>：</a:t>
            </a:r>
            <a:r>
              <a:rPr lang="en-US" altLang="zh-TW" sz="2800" b="1" dirty="0" smtClean="0">
                <a:solidFill>
                  <a:srgbClr val="FF0000"/>
                </a:solidFill>
              </a:rPr>
              <a:t>18</a:t>
            </a:r>
            <a:r>
              <a:rPr lang="zh-TW" altLang="en-US" sz="2800" b="1" dirty="0" smtClean="0">
                <a:solidFill>
                  <a:schemeClr val="accent3">
                    <a:lumMod val="50000"/>
                  </a:schemeClr>
                </a:solidFill>
              </a:rPr>
              <a:t>次</a:t>
            </a:r>
            <a:endParaRPr lang="en-US" altLang="zh-TW" sz="2800" b="1" dirty="0" smtClean="0">
              <a:solidFill>
                <a:schemeClr val="accent3">
                  <a:lumMod val="50000"/>
                </a:schemeClr>
              </a:solidFill>
            </a:endParaRPr>
          </a:p>
          <a:p>
            <a:pPr>
              <a:spcBef>
                <a:spcPts val="1800"/>
              </a:spcBef>
            </a:pPr>
            <a:r>
              <a:rPr lang="zh-TW" altLang="en-US" sz="2800" b="1" dirty="0">
                <a:solidFill>
                  <a:schemeClr val="accent3">
                    <a:lumMod val="50000"/>
                  </a:schemeClr>
                </a:solidFill>
              </a:rPr>
              <a:t>提出風險項目數</a:t>
            </a:r>
            <a:r>
              <a:rPr lang="zh-TW" altLang="en-US" sz="2800" b="1" dirty="0" smtClean="0">
                <a:solidFill>
                  <a:schemeClr val="accent3">
                    <a:lumMod val="50000"/>
                  </a:schemeClr>
                </a:solidFill>
              </a:rPr>
              <a:t>：</a:t>
            </a:r>
            <a:r>
              <a:rPr lang="en-US" altLang="zh-TW" sz="2800" b="1" dirty="0" smtClean="0">
                <a:solidFill>
                  <a:srgbClr val="FF0000"/>
                </a:solidFill>
              </a:rPr>
              <a:t>397</a:t>
            </a:r>
            <a:r>
              <a:rPr lang="zh-TW" altLang="en-US" sz="2800" b="1" dirty="0" smtClean="0">
                <a:solidFill>
                  <a:schemeClr val="accent3">
                    <a:lumMod val="50000"/>
                  </a:schemeClr>
                </a:solidFill>
              </a:rPr>
              <a:t>項</a:t>
            </a:r>
            <a:endParaRPr lang="en-US" altLang="zh-TW" sz="2800" b="1" dirty="0" smtClean="0">
              <a:solidFill>
                <a:schemeClr val="accent3">
                  <a:lumMod val="50000"/>
                </a:schemeClr>
              </a:solidFill>
            </a:endParaRPr>
          </a:p>
          <a:p>
            <a:pPr>
              <a:spcBef>
                <a:spcPts val="1800"/>
              </a:spcBef>
            </a:pPr>
            <a:r>
              <a:rPr lang="zh-TW" altLang="en-US" sz="2800" b="1" dirty="0">
                <a:solidFill>
                  <a:schemeClr val="accent3">
                    <a:lumMod val="50000"/>
                  </a:schemeClr>
                </a:solidFill>
              </a:rPr>
              <a:t>核定日期</a:t>
            </a:r>
            <a:r>
              <a:rPr lang="zh-TW" altLang="en-US" sz="2800" b="1" dirty="0" smtClean="0">
                <a:solidFill>
                  <a:schemeClr val="accent3">
                    <a:lumMod val="50000"/>
                  </a:schemeClr>
                </a:solidFill>
              </a:rPr>
              <a:t>：</a:t>
            </a:r>
            <a:r>
              <a:rPr lang="en-US" altLang="zh-TW" sz="2800" b="1" dirty="0" smtClean="0">
                <a:solidFill>
                  <a:srgbClr val="FF0000"/>
                </a:solidFill>
              </a:rPr>
              <a:t>103</a:t>
            </a:r>
            <a:r>
              <a:rPr lang="zh-TW" altLang="en-US" sz="2800" b="1" dirty="0" smtClean="0">
                <a:solidFill>
                  <a:srgbClr val="FF0000"/>
                </a:solidFill>
              </a:rPr>
              <a:t>年</a:t>
            </a:r>
            <a:r>
              <a:rPr lang="en-US" altLang="zh-TW" sz="2800" b="1" dirty="0" smtClean="0">
                <a:solidFill>
                  <a:srgbClr val="FF0000"/>
                </a:solidFill>
              </a:rPr>
              <a:t>12</a:t>
            </a:r>
            <a:r>
              <a:rPr lang="zh-TW" altLang="en-US" sz="2800" b="1" dirty="0" smtClean="0">
                <a:solidFill>
                  <a:srgbClr val="FF0000"/>
                </a:solidFill>
              </a:rPr>
              <a:t>月</a:t>
            </a:r>
            <a:r>
              <a:rPr lang="en-US" altLang="zh-TW" sz="2800" b="1" dirty="0" smtClean="0">
                <a:solidFill>
                  <a:srgbClr val="FF0000"/>
                </a:solidFill>
              </a:rPr>
              <a:t>16</a:t>
            </a:r>
            <a:r>
              <a:rPr lang="zh-TW" altLang="en-US" sz="2800" b="1" dirty="0" smtClean="0">
                <a:solidFill>
                  <a:srgbClr val="FF0000"/>
                </a:solidFill>
              </a:rPr>
              <a:t>日</a:t>
            </a:r>
            <a:endParaRPr lang="en-US" altLang="zh-TW" sz="2800" b="1" dirty="0" smtClean="0">
              <a:solidFill>
                <a:srgbClr val="FF0000"/>
              </a:solidFill>
            </a:endParaRPr>
          </a:p>
          <a:p>
            <a:pPr>
              <a:spcBef>
                <a:spcPts val="1800"/>
              </a:spcBef>
            </a:pPr>
            <a:r>
              <a:rPr lang="zh-TW" altLang="en-US" sz="2800" b="1" dirty="0">
                <a:solidFill>
                  <a:schemeClr val="accent3">
                    <a:lumMod val="50000"/>
                  </a:schemeClr>
                </a:solidFill>
              </a:rPr>
              <a:t>付印轉發各校</a:t>
            </a:r>
            <a:r>
              <a:rPr lang="zh-TW" altLang="en-US" sz="2800" b="1" dirty="0" smtClean="0">
                <a:solidFill>
                  <a:schemeClr val="accent3">
                    <a:lumMod val="50000"/>
                  </a:schemeClr>
                </a:solidFill>
              </a:rPr>
              <a:t>：</a:t>
            </a:r>
            <a:r>
              <a:rPr lang="en-US" altLang="zh-TW" sz="2800" b="1" dirty="0" smtClean="0">
                <a:solidFill>
                  <a:srgbClr val="FF0000"/>
                </a:solidFill>
              </a:rPr>
              <a:t>104</a:t>
            </a:r>
            <a:r>
              <a:rPr lang="zh-TW" altLang="en-US" sz="2800" b="1" dirty="0" smtClean="0">
                <a:solidFill>
                  <a:srgbClr val="FF0000"/>
                </a:solidFill>
              </a:rPr>
              <a:t>年</a:t>
            </a:r>
            <a:r>
              <a:rPr lang="en-US" altLang="zh-TW" sz="2800" b="1" dirty="0" smtClean="0">
                <a:solidFill>
                  <a:srgbClr val="FF0000"/>
                </a:solidFill>
              </a:rPr>
              <a:t>1</a:t>
            </a:r>
            <a:r>
              <a:rPr lang="zh-TW" altLang="en-US" sz="2800" b="1" dirty="0" smtClean="0">
                <a:solidFill>
                  <a:srgbClr val="FF0000"/>
                </a:solidFill>
              </a:rPr>
              <a:t>月</a:t>
            </a:r>
            <a:endParaRPr lang="zh-TW" altLang="en-US" sz="2800" b="1" dirty="0">
              <a:solidFill>
                <a:srgbClr val="FF0000"/>
              </a:solidFill>
            </a:endParaRPr>
          </a:p>
        </p:txBody>
      </p:sp>
      <p:sp>
        <p:nvSpPr>
          <p:cNvPr id="3" name="標題 2"/>
          <p:cNvSpPr>
            <a:spLocks noGrp="1"/>
          </p:cNvSpPr>
          <p:nvPr>
            <p:ph type="title"/>
          </p:nvPr>
        </p:nvSpPr>
        <p:spPr/>
        <p:txBody>
          <a:bodyPr/>
          <a:lstStyle/>
          <a:p>
            <a:r>
              <a:rPr lang="zh-TW" altLang="en-US" dirty="0" smtClean="0"/>
              <a:t>新北市各級學校內部控制制度</a:t>
            </a:r>
            <a:endParaRPr lang="zh-TW" altLang="en-US" dirty="0"/>
          </a:p>
        </p:txBody>
      </p:sp>
    </p:spTree>
    <p:extLst>
      <p:ext uri="{BB962C8B-B14F-4D97-AF65-F5344CB8AC3E}">
        <p14:creationId xmlns:p14="http://schemas.microsoft.com/office/powerpoint/2010/main" val="33667445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395536" y="2132856"/>
            <a:ext cx="8424936" cy="1440160"/>
          </a:xfrm>
        </p:spPr>
        <p:txBody>
          <a:bodyPr>
            <a:normAutofit/>
          </a:bodyPr>
          <a:lstStyle/>
          <a:p>
            <a:pPr lvl="0"/>
            <a:r>
              <a:rPr lang="zh-TW" altLang="en-US" sz="6600" dirty="0" smtClean="0">
                <a:solidFill>
                  <a:schemeClr val="bg1"/>
                </a:solidFill>
                <a:latin typeface="標楷體" panose="03000509000000000000" pitchFamily="65" charset="-120"/>
                <a:ea typeface="標楷體" panose="03000509000000000000" pitchFamily="65" charset="-120"/>
              </a:rPr>
              <a:t>實施</a:t>
            </a:r>
            <a:r>
              <a:rPr lang="zh-TW" altLang="en-US" sz="6600" dirty="0">
                <a:solidFill>
                  <a:schemeClr val="bg1"/>
                </a:solidFill>
                <a:latin typeface="標楷體" panose="03000509000000000000" pitchFamily="65" charset="-120"/>
                <a:ea typeface="標楷體" panose="03000509000000000000" pitchFamily="65" charset="-120"/>
              </a:rPr>
              <a:t>計畫</a:t>
            </a:r>
            <a:r>
              <a:rPr lang="en-US" altLang="en-US" sz="4800" dirty="0" smtClean="0">
                <a:solidFill>
                  <a:schemeClr val="bg1"/>
                </a:solidFill>
                <a:latin typeface="標楷體" panose="03000509000000000000" pitchFamily="65" charset="-120"/>
                <a:ea typeface="標楷體" panose="03000509000000000000" pitchFamily="65" charset="-120"/>
              </a:rPr>
              <a:t>-</a:t>
            </a:r>
            <a:r>
              <a:rPr lang="zh-TW" altLang="en-US" sz="4800" dirty="0" smtClean="0">
                <a:solidFill>
                  <a:schemeClr val="bg1"/>
                </a:solidFill>
                <a:latin typeface="標楷體" panose="03000509000000000000" pitchFamily="65" charset="-120"/>
                <a:ea typeface="標楷體" panose="03000509000000000000" pitchFamily="65" charset="-120"/>
              </a:rPr>
              <a:t>目的、作業內容</a:t>
            </a:r>
            <a:r>
              <a:rPr lang="zh-TW" altLang="en-US" sz="4800" dirty="0" smtClean="0"/>
              <a:t>    </a:t>
            </a:r>
            <a:endParaRPr lang="zh-TW" altLang="en-US" sz="4800" dirty="0"/>
          </a:p>
        </p:txBody>
      </p:sp>
    </p:spTree>
    <p:extLst>
      <p:ext uri="{BB962C8B-B14F-4D97-AF65-F5344CB8AC3E}">
        <p14:creationId xmlns:p14="http://schemas.microsoft.com/office/powerpoint/2010/main" val="16770637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467544" y="2204864"/>
            <a:ext cx="8164429" cy="4104456"/>
          </a:xfrm>
        </p:spPr>
        <p:txBody>
          <a:bodyPr>
            <a:normAutofit lnSpcReduction="10000"/>
          </a:bodyPr>
          <a:lstStyle/>
          <a:p>
            <a:pPr marL="0" indent="0"/>
            <a:r>
              <a:rPr lang="zh-TW" altLang="en-US" sz="3200" b="1" dirty="0" smtClean="0">
                <a:solidFill>
                  <a:srgbClr val="FF0000"/>
                </a:solidFill>
              </a:rPr>
              <a:t>目的</a:t>
            </a:r>
            <a:r>
              <a:rPr lang="zh-TW" altLang="en-US" sz="3200" dirty="0" smtClean="0"/>
              <a:t>：</a:t>
            </a:r>
            <a:r>
              <a:rPr lang="zh-TW" altLang="zh-TW" sz="3200" dirty="0" smtClean="0"/>
              <a:t>「</a:t>
            </a:r>
            <a:r>
              <a:rPr lang="zh-TW" altLang="zh-TW" sz="3200" dirty="0"/>
              <a:t>新北市各級學校內部控制制度」自</a:t>
            </a:r>
            <a:r>
              <a:rPr lang="en-US" altLang="zh-TW" sz="3200" dirty="0"/>
              <a:t>103</a:t>
            </a:r>
            <a:r>
              <a:rPr lang="zh-TW" altLang="zh-TW" sz="3200" dirty="0"/>
              <a:t>年</a:t>
            </a:r>
            <a:r>
              <a:rPr lang="en-US" altLang="zh-TW" sz="3200" dirty="0"/>
              <a:t>12</a:t>
            </a:r>
            <a:r>
              <a:rPr lang="zh-TW" altLang="zh-TW" sz="3200" dirty="0"/>
              <a:t>月</a:t>
            </a:r>
            <a:r>
              <a:rPr lang="en-US" altLang="zh-TW" sz="3200" dirty="0"/>
              <a:t>16</a:t>
            </a:r>
            <a:r>
              <a:rPr lang="zh-TW" altLang="zh-TW" sz="3200" dirty="0"/>
              <a:t>日核定，並於</a:t>
            </a:r>
            <a:r>
              <a:rPr lang="en-US" altLang="zh-TW" sz="3200" dirty="0"/>
              <a:t>104</a:t>
            </a:r>
            <a:r>
              <a:rPr lang="zh-TW" altLang="zh-TW" sz="3200" dirty="0"/>
              <a:t>年度付印完成轉發所屬各級學校。為使該制度有效執行，以落實機關風險管控，俾利提升政府施政效能，維護財物及資料安全，減少錯誤與舞弊情事，以達預期目標，故訂定本實施計畫。</a:t>
            </a:r>
          </a:p>
          <a:p>
            <a:pPr>
              <a:spcBef>
                <a:spcPts val="2400"/>
              </a:spcBef>
            </a:pPr>
            <a:r>
              <a:rPr lang="zh-TW" altLang="en-US" sz="3200" b="1" dirty="0" smtClean="0">
                <a:solidFill>
                  <a:srgbClr val="FF0000"/>
                </a:solidFill>
              </a:rPr>
              <a:t>作業內容</a:t>
            </a:r>
            <a:r>
              <a:rPr lang="zh-TW" altLang="en-US" sz="3200" b="1" dirty="0" smtClean="0"/>
              <a:t>：</a:t>
            </a:r>
            <a:r>
              <a:rPr lang="zh-TW" altLang="zh-TW" sz="3200" dirty="0" smtClean="0"/>
              <a:t>各</a:t>
            </a:r>
            <a:r>
              <a:rPr lang="zh-TW" altLang="zh-TW" sz="3200" dirty="0"/>
              <a:t>級學校高風險項目彙總</a:t>
            </a:r>
            <a:r>
              <a:rPr lang="zh-TW" altLang="zh-TW" sz="3200" dirty="0" smtClean="0"/>
              <a:t>表</a:t>
            </a:r>
            <a:r>
              <a:rPr lang="zh-TW" altLang="en-US" sz="5400" b="1" dirty="0" smtClean="0">
                <a:hlinkClick r:id="rId2" action="ppaction://hlinkfile"/>
              </a:rPr>
              <a:t>*</a:t>
            </a:r>
            <a:endParaRPr lang="zh-TW" altLang="zh-TW" sz="5400" dirty="0">
              <a:solidFill>
                <a:schemeClr val="accent3">
                  <a:lumMod val="50000"/>
                </a:schemeClr>
              </a:solidFill>
            </a:endParaRPr>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2922582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980728"/>
            <a:ext cx="7772400" cy="2788220"/>
          </a:xfrm>
        </p:spPr>
        <p:txBody>
          <a:bodyPr>
            <a:normAutofit/>
          </a:bodyPr>
          <a:lstStyle/>
          <a:p>
            <a:r>
              <a:rPr lang="zh-TW" altLang="en-US" sz="6600" dirty="0" smtClean="0">
                <a:solidFill>
                  <a:schemeClr val="bg1"/>
                </a:solidFill>
                <a:latin typeface="標楷體" panose="03000509000000000000" pitchFamily="65" charset="-120"/>
                <a:ea typeface="標楷體" panose="03000509000000000000" pitchFamily="65" charset="-120"/>
              </a:rPr>
              <a:t>實施</a:t>
            </a:r>
            <a:r>
              <a:rPr lang="zh-TW" altLang="en-US" sz="6600" dirty="0">
                <a:solidFill>
                  <a:schemeClr val="bg1"/>
                </a:solidFill>
                <a:latin typeface="標楷體" panose="03000509000000000000" pitchFamily="65" charset="-120"/>
                <a:ea typeface="標楷體" panose="03000509000000000000" pitchFamily="65" charset="-120"/>
              </a:rPr>
              <a:t>計畫</a:t>
            </a:r>
            <a:r>
              <a:rPr lang="en-US" altLang="en-US" sz="4800" dirty="0" smtClean="0">
                <a:solidFill>
                  <a:schemeClr val="bg1"/>
                </a:solidFill>
                <a:latin typeface="標楷體" panose="03000509000000000000" pitchFamily="65" charset="-120"/>
                <a:ea typeface="標楷體" panose="03000509000000000000" pitchFamily="65" charset="-120"/>
              </a:rPr>
              <a:t>-</a:t>
            </a:r>
            <a:r>
              <a:rPr lang="zh-TW" altLang="en-US" sz="4800" dirty="0" smtClean="0">
                <a:solidFill>
                  <a:schemeClr val="bg1"/>
                </a:solidFill>
                <a:latin typeface="標楷體" panose="03000509000000000000" pitchFamily="65" charset="-120"/>
                <a:ea typeface="標楷體" panose="03000509000000000000" pitchFamily="65" charset="-120"/>
              </a:rPr>
              <a:t>作業流程</a:t>
            </a:r>
            <a:r>
              <a:rPr lang="zh-TW" altLang="en-US" sz="4800" dirty="0" smtClean="0"/>
              <a:t>      </a:t>
            </a:r>
            <a:endParaRPr lang="zh-TW" altLang="en-US" sz="4800" dirty="0"/>
          </a:p>
        </p:txBody>
      </p:sp>
    </p:spTree>
    <p:extLst>
      <p:ext uri="{BB962C8B-B14F-4D97-AF65-F5344CB8AC3E}">
        <p14:creationId xmlns:p14="http://schemas.microsoft.com/office/powerpoint/2010/main" val="23820098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72067" y="1988840"/>
            <a:ext cx="7408333" cy="4137323"/>
          </a:xfrm>
        </p:spPr>
        <p:txBody>
          <a:bodyPr>
            <a:normAutofit/>
          </a:bodyPr>
          <a:lstStyle/>
          <a:p>
            <a:pPr lvl="0"/>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一、</a:t>
            </a:r>
            <a:r>
              <a:rPr lang="zh-TW" altLang="zh-TW" sz="3200" b="1" dirty="0">
                <a:solidFill>
                  <a:schemeClr val="accent3">
                    <a:lumMod val="50000"/>
                  </a:schemeClr>
                </a:solidFill>
              </a:rPr>
              <a:t>成立內部控制</a:t>
            </a:r>
            <a:r>
              <a:rPr lang="zh-TW" altLang="zh-TW" sz="3200" b="1" dirty="0" smtClean="0">
                <a:solidFill>
                  <a:schemeClr val="accent3">
                    <a:lumMod val="50000"/>
                  </a:schemeClr>
                </a:solidFill>
              </a:rPr>
              <a:t>專案小組</a:t>
            </a:r>
            <a:endParaRPr lang="en-US" altLang="zh-TW" sz="3200" b="1" dirty="0" smtClean="0">
              <a:solidFill>
                <a:schemeClr val="accent3">
                  <a:lumMod val="50000"/>
                </a:schemeClr>
              </a:solidFill>
            </a:endParaRPr>
          </a:p>
          <a:p>
            <a:pPr lvl="0"/>
            <a:r>
              <a:rPr lang="zh-TW" altLang="en-US" sz="3200" b="1" dirty="0">
                <a:solidFill>
                  <a:schemeClr val="accent3">
                    <a:lumMod val="50000"/>
                  </a:schemeClr>
                </a:solidFill>
                <a:latin typeface="標楷體" panose="03000509000000000000" pitchFamily="65" charset="-120"/>
                <a:ea typeface="標楷體" panose="03000509000000000000" pitchFamily="65" charset="-120"/>
              </a:rPr>
              <a:t>二</a:t>
            </a:r>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、選定</a:t>
            </a:r>
            <a:r>
              <a:rPr lang="zh-TW" altLang="en-US" sz="3200" b="1" dirty="0">
                <a:solidFill>
                  <a:schemeClr val="accent3">
                    <a:lumMod val="50000"/>
                  </a:schemeClr>
                </a:solidFill>
                <a:latin typeface="標楷體" panose="03000509000000000000" pitchFamily="65" charset="-120"/>
                <a:ea typeface="標楷體" panose="03000509000000000000" pitchFamily="65" charset="-120"/>
              </a:rPr>
              <a:t>內控</a:t>
            </a:r>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項目</a:t>
            </a:r>
            <a:endParaRPr lang="en-US" altLang="zh-TW" sz="3200" b="1" dirty="0" smtClean="0">
              <a:solidFill>
                <a:schemeClr val="accent3">
                  <a:lumMod val="50000"/>
                </a:schemeClr>
              </a:solidFill>
              <a:latin typeface="標楷體" panose="03000509000000000000" pitchFamily="65" charset="-120"/>
              <a:ea typeface="標楷體" panose="03000509000000000000" pitchFamily="65" charset="-120"/>
            </a:endParaRPr>
          </a:p>
          <a:p>
            <a:pPr lvl="0"/>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三、增</a:t>
            </a:r>
            <a:r>
              <a:rPr lang="zh-TW" altLang="en-US" sz="3200" b="1" dirty="0">
                <a:solidFill>
                  <a:schemeClr val="accent3">
                    <a:lumMod val="50000"/>
                  </a:schemeClr>
                </a:solidFill>
                <a:latin typeface="標楷體" panose="03000509000000000000" pitchFamily="65" charset="-120"/>
                <a:ea typeface="標楷體" panose="03000509000000000000" pitchFamily="65" charset="-120"/>
              </a:rPr>
              <a:t>修內控</a:t>
            </a:r>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項目</a:t>
            </a:r>
            <a:endParaRPr lang="en-US" altLang="zh-TW" sz="3200" b="1" dirty="0" smtClean="0">
              <a:solidFill>
                <a:schemeClr val="accent3">
                  <a:lumMod val="50000"/>
                </a:schemeClr>
              </a:solidFill>
              <a:latin typeface="標楷體" panose="03000509000000000000" pitchFamily="65" charset="-120"/>
              <a:ea typeface="標楷體" panose="03000509000000000000" pitchFamily="65" charset="-120"/>
            </a:endParaRPr>
          </a:p>
          <a:p>
            <a:pPr lvl="0"/>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四、自行評估作業</a:t>
            </a:r>
            <a:endParaRPr lang="en-US" altLang="zh-TW" sz="3200" b="1" dirty="0" smtClean="0">
              <a:solidFill>
                <a:schemeClr val="accent3">
                  <a:lumMod val="50000"/>
                </a:schemeClr>
              </a:solidFill>
              <a:latin typeface="標楷體" panose="03000509000000000000" pitchFamily="65" charset="-120"/>
              <a:ea typeface="標楷體" panose="03000509000000000000" pitchFamily="65" charset="-120"/>
            </a:endParaRPr>
          </a:p>
          <a:p>
            <a:pPr lvl="0"/>
            <a:r>
              <a:rPr lang="zh-TW" altLang="en-US" sz="3200" b="1" dirty="0">
                <a:solidFill>
                  <a:schemeClr val="accent3">
                    <a:lumMod val="50000"/>
                  </a:schemeClr>
                </a:solidFill>
                <a:latin typeface="標楷體" panose="03000509000000000000" pitchFamily="65" charset="-120"/>
                <a:ea typeface="標楷體" panose="03000509000000000000" pitchFamily="65" charset="-120"/>
              </a:rPr>
              <a:t>五、內部稽核</a:t>
            </a:r>
            <a:r>
              <a:rPr lang="zh-TW" altLang="en-US" sz="3200" b="1" dirty="0" smtClean="0">
                <a:solidFill>
                  <a:schemeClr val="accent3">
                    <a:lumMod val="50000"/>
                  </a:schemeClr>
                </a:solidFill>
                <a:latin typeface="標楷體" panose="03000509000000000000" pitchFamily="65" charset="-120"/>
                <a:ea typeface="標楷體" panose="03000509000000000000" pitchFamily="65" charset="-120"/>
              </a:rPr>
              <a:t>作業</a:t>
            </a:r>
            <a:endParaRPr lang="en-US" altLang="zh-TW" sz="3200" b="1" dirty="0" smtClean="0">
              <a:solidFill>
                <a:schemeClr val="accent3">
                  <a:lumMod val="50000"/>
                </a:schemeClr>
              </a:solidFill>
              <a:latin typeface="標楷體" panose="03000509000000000000" pitchFamily="65" charset="-120"/>
              <a:ea typeface="標楷體" panose="03000509000000000000" pitchFamily="65" charset="-120"/>
            </a:endParaRPr>
          </a:p>
          <a:p>
            <a:pPr lvl="0"/>
            <a:r>
              <a:rPr lang="zh-TW" altLang="en-US" sz="3200" b="1" dirty="0">
                <a:solidFill>
                  <a:schemeClr val="accent3">
                    <a:lumMod val="50000"/>
                  </a:schemeClr>
                </a:solidFill>
                <a:latin typeface="標楷體" panose="03000509000000000000" pitchFamily="65" charset="-120"/>
                <a:ea typeface="標楷體" panose="03000509000000000000" pitchFamily="65" charset="-120"/>
              </a:rPr>
              <a:t>六、監督作業</a:t>
            </a:r>
          </a:p>
          <a:p>
            <a:r>
              <a:rPr lang="zh-TW" altLang="en-US" dirty="0" smtClean="0">
                <a:hlinkClick r:id="rId2" action="ppaction://hlinkfile"/>
              </a:rPr>
              <a:t>實施期程*</a:t>
            </a:r>
            <a:endParaRPr lang="zh-TW" altLang="zh-TW" dirty="0"/>
          </a:p>
          <a:p>
            <a:endParaRPr lang="zh-TW" altLang="en-US" sz="3200" b="1" dirty="0">
              <a:solidFill>
                <a:schemeClr val="accent3">
                  <a:lumMod val="50000"/>
                </a:schemeClr>
              </a:solidFill>
            </a:endParaRPr>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6959949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683569" y="1628800"/>
            <a:ext cx="7848872" cy="4680520"/>
          </a:xfrm>
        </p:spPr>
        <p:txBody>
          <a:bodyPr>
            <a:normAutofit fontScale="92500" lnSpcReduction="10000"/>
          </a:bodyPr>
          <a:lstStyle/>
          <a:p>
            <a:r>
              <a:rPr lang="zh-TW" altLang="en-US" sz="2800" b="1" dirty="0" smtClean="0">
                <a:solidFill>
                  <a:srgbClr val="FF0000"/>
                </a:solidFill>
                <a:latin typeface="標楷體" panose="03000509000000000000" pitchFamily="65" charset="-120"/>
                <a:ea typeface="標楷體" panose="03000509000000000000" pitchFamily="65" charset="-120"/>
              </a:rPr>
              <a:t>一、</a:t>
            </a:r>
            <a:r>
              <a:rPr lang="zh-TW" altLang="zh-TW" sz="2800" b="1" dirty="0">
                <a:solidFill>
                  <a:srgbClr val="FF0000"/>
                </a:solidFill>
              </a:rPr>
              <a:t>成立內部控制</a:t>
            </a:r>
            <a:r>
              <a:rPr lang="zh-TW" altLang="zh-TW" sz="2800" b="1" dirty="0" smtClean="0">
                <a:solidFill>
                  <a:srgbClr val="FF0000"/>
                </a:solidFill>
              </a:rPr>
              <a:t>專案小組</a:t>
            </a:r>
            <a:r>
              <a:rPr lang="zh-TW" altLang="en-US" dirty="0"/>
              <a:t>：簽請校長</a:t>
            </a:r>
            <a:r>
              <a:rPr lang="zh-TW" altLang="en-US" dirty="0" smtClean="0"/>
              <a:t>指派或召開會議決議</a:t>
            </a:r>
            <a:r>
              <a:rPr lang="en-US" altLang="zh-TW" dirty="0" smtClean="0"/>
              <a:t>(</a:t>
            </a:r>
            <a:r>
              <a:rPr lang="zh-TW" altLang="en-US" dirty="0" smtClean="0"/>
              <a:t>不限</a:t>
            </a:r>
            <a:r>
              <a:rPr lang="zh-TW" altLang="en-US" smtClean="0"/>
              <a:t>主管人員、無人數限制</a:t>
            </a:r>
            <a:r>
              <a:rPr lang="en-US" altLang="zh-TW" smtClean="0"/>
              <a:t>)</a:t>
            </a:r>
            <a:r>
              <a:rPr lang="zh-TW" altLang="en-US" dirty="0" smtClean="0"/>
              <a:t>。</a:t>
            </a:r>
            <a:endParaRPr lang="en-US" altLang="zh-TW" dirty="0"/>
          </a:p>
          <a:p>
            <a:pPr lvl="0"/>
            <a:r>
              <a:rPr lang="zh-TW" altLang="en-US" sz="2800" b="1" dirty="0" smtClean="0">
                <a:solidFill>
                  <a:srgbClr val="FF0000"/>
                </a:solidFill>
                <a:latin typeface="標楷體" panose="03000509000000000000" pitchFamily="65" charset="-120"/>
                <a:ea typeface="標楷體" panose="03000509000000000000" pitchFamily="65" charset="-120"/>
              </a:rPr>
              <a:t>二、選定</a:t>
            </a:r>
            <a:r>
              <a:rPr lang="zh-TW" altLang="en-US" sz="2800" b="1" dirty="0">
                <a:solidFill>
                  <a:srgbClr val="FF0000"/>
                </a:solidFill>
                <a:latin typeface="標楷體" panose="03000509000000000000" pitchFamily="65" charset="-120"/>
                <a:ea typeface="標楷體" panose="03000509000000000000" pitchFamily="65" charset="-120"/>
              </a:rPr>
              <a:t>內控</a:t>
            </a:r>
            <a:r>
              <a:rPr lang="zh-TW" altLang="en-US" sz="2800" b="1" dirty="0" smtClean="0">
                <a:solidFill>
                  <a:srgbClr val="FF0000"/>
                </a:solidFill>
                <a:latin typeface="標楷體" panose="03000509000000000000" pitchFamily="65" charset="-120"/>
                <a:ea typeface="標楷體" panose="03000509000000000000" pitchFamily="65" charset="-120"/>
              </a:rPr>
              <a:t>項目</a:t>
            </a:r>
            <a:endParaRPr lang="en-US" altLang="zh-TW" sz="2800" b="1" dirty="0" smtClean="0">
              <a:solidFill>
                <a:srgbClr val="FF0000"/>
              </a:solidFill>
              <a:latin typeface="標楷體" panose="03000509000000000000" pitchFamily="65" charset="-120"/>
              <a:ea typeface="標楷體" panose="03000509000000000000" pitchFamily="65" charset="-120"/>
            </a:endParaRPr>
          </a:p>
          <a:p>
            <a:pPr marL="720000"/>
            <a:r>
              <a:rPr lang="zh-TW" altLang="zh-TW" dirty="0" smtClean="0"/>
              <a:t>衡</a:t>
            </a:r>
            <a:r>
              <a:rPr lang="zh-TW" altLang="zh-TW" dirty="0"/>
              <a:t>酌業務繁簡、規模大小及人員多寡等因素，選定內控項目，</a:t>
            </a:r>
            <a:r>
              <a:rPr lang="zh-TW" altLang="zh-TW" u="sng" dirty="0"/>
              <a:t>經校長核定</a:t>
            </a:r>
            <a:r>
              <a:rPr lang="zh-TW" altLang="zh-TW" u="sng" dirty="0" smtClean="0"/>
              <a:t>後</a:t>
            </a:r>
            <a:r>
              <a:rPr lang="en-US" altLang="zh-TW" u="sng" dirty="0" smtClean="0"/>
              <a:t>(</a:t>
            </a:r>
            <a:r>
              <a:rPr lang="zh-TW" altLang="en-US" u="sng" dirty="0" smtClean="0"/>
              <a:t>免報局</a:t>
            </a:r>
            <a:r>
              <a:rPr lang="en-US" altLang="zh-TW" u="sng" dirty="0" smtClean="0"/>
              <a:t>)</a:t>
            </a:r>
            <a:r>
              <a:rPr lang="zh-TW" altLang="zh-TW" dirty="0" smtClean="0"/>
              <a:t>，</a:t>
            </a:r>
            <a:r>
              <a:rPr lang="zh-TW" altLang="zh-TW" dirty="0"/>
              <a:t>由全校人員共同遵循執行</a:t>
            </a:r>
            <a:r>
              <a:rPr lang="zh-TW" altLang="zh-TW" dirty="0" smtClean="0"/>
              <a:t>。</a:t>
            </a:r>
            <a:endParaRPr lang="en-US" altLang="zh-TW" b="1" dirty="0">
              <a:solidFill>
                <a:schemeClr val="accent3">
                  <a:lumMod val="50000"/>
                </a:schemeClr>
              </a:solidFill>
              <a:latin typeface="標楷體" panose="03000509000000000000" pitchFamily="65" charset="-120"/>
              <a:ea typeface="標楷體" panose="03000509000000000000" pitchFamily="65" charset="-120"/>
            </a:endParaRPr>
          </a:p>
          <a:p>
            <a:pPr lvl="0">
              <a:spcBef>
                <a:spcPts val="1200"/>
              </a:spcBef>
            </a:pPr>
            <a:r>
              <a:rPr lang="zh-TW" altLang="en-US" sz="2800" b="1" dirty="0" smtClean="0">
                <a:solidFill>
                  <a:srgbClr val="FF0000"/>
                </a:solidFill>
                <a:latin typeface="標楷體" panose="03000509000000000000" pitchFamily="65" charset="-120"/>
                <a:ea typeface="標楷體" panose="03000509000000000000" pitchFamily="65" charset="-120"/>
              </a:rPr>
              <a:t>三、增</a:t>
            </a:r>
            <a:r>
              <a:rPr lang="zh-TW" altLang="en-US" sz="2800" b="1" dirty="0">
                <a:solidFill>
                  <a:srgbClr val="FF0000"/>
                </a:solidFill>
                <a:latin typeface="標楷體" panose="03000509000000000000" pitchFamily="65" charset="-120"/>
                <a:ea typeface="標楷體" panose="03000509000000000000" pitchFamily="65" charset="-120"/>
              </a:rPr>
              <a:t>修內控</a:t>
            </a:r>
            <a:r>
              <a:rPr lang="zh-TW" altLang="en-US" sz="2800" b="1" dirty="0" smtClean="0">
                <a:solidFill>
                  <a:srgbClr val="FF0000"/>
                </a:solidFill>
                <a:latin typeface="標楷體" panose="03000509000000000000" pitchFamily="65" charset="-120"/>
                <a:ea typeface="標楷體" panose="03000509000000000000" pitchFamily="65" charset="-120"/>
              </a:rPr>
              <a:t>項目</a:t>
            </a:r>
            <a:endParaRPr lang="en-US" altLang="zh-TW" sz="2800" b="1" dirty="0" smtClean="0">
              <a:solidFill>
                <a:srgbClr val="FF0000"/>
              </a:solidFill>
              <a:latin typeface="標楷體" panose="03000509000000000000" pitchFamily="65" charset="-120"/>
              <a:ea typeface="標楷體" panose="03000509000000000000" pitchFamily="65" charset="-120"/>
            </a:endParaRPr>
          </a:p>
          <a:p>
            <a:pPr marL="720000" lvl="0"/>
            <a:r>
              <a:rPr lang="zh-TW" altLang="zh-TW" dirty="0" smtClean="0"/>
              <a:t>對於</a:t>
            </a:r>
            <a:r>
              <a:rPr lang="zh-TW" altLang="zh-TW" dirty="0"/>
              <a:t>選定之內控作業項目其可行性、有效性等進行檢討，提出增修</a:t>
            </a:r>
            <a:r>
              <a:rPr lang="zh-TW" altLang="zh-TW" dirty="0" smtClean="0"/>
              <a:t>。</a:t>
            </a:r>
            <a:endParaRPr lang="en-US" altLang="zh-TW" dirty="0" smtClean="0"/>
          </a:p>
          <a:p>
            <a:pPr marL="720000" lvl="0"/>
            <a:r>
              <a:rPr lang="zh-TW" altLang="zh-TW" dirty="0"/>
              <a:t>參考審計查核意見、上級機關督導與近期外界關注事項等，涉及內部控制缺失部分，進行風險評估，增列內控作業項目，以為改善</a:t>
            </a:r>
            <a:r>
              <a:rPr lang="zh-TW" altLang="zh-TW" dirty="0" smtClean="0"/>
              <a:t>。</a:t>
            </a:r>
            <a:endParaRPr lang="en-US" altLang="zh-TW" dirty="0" smtClean="0"/>
          </a:p>
          <a:p>
            <a:pPr marL="720000" lvl="0"/>
            <a:r>
              <a:rPr lang="zh-TW" altLang="zh-TW" dirty="0"/>
              <a:t>上述增修內容於報局核定後辦理。</a:t>
            </a:r>
            <a:endParaRPr lang="en-US" altLang="zh-TW" dirty="0" smtClean="0"/>
          </a:p>
          <a:p>
            <a:pPr marL="720000" lvl="0"/>
            <a:endParaRPr lang="en-US" altLang="zh-TW" b="1" dirty="0" smtClean="0">
              <a:solidFill>
                <a:srgbClr val="FF0000"/>
              </a:solidFill>
              <a:latin typeface="標楷體" panose="03000509000000000000" pitchFamily="65" charset="-120"/>
              <a:ea typeface="標楷體" panose="03000509000000000000" pitchFamily="65" charset="-120"/>
            </a:endParaRPr>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8879072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72067" y="1988840"/>
            <a:ext cx="7408333" cy="4464496"/>
          </a:xfrm>
        </p:spPr>
        <p:txBody>
          <a:bodyPr>
            <a:normAutofit/>
          </a:bodyPr>
          <a:lstStyle/>
          <a:p>
            <a:pPr marL="355600" indent="-355600">
              <a:spcBef>
                <a:spcPts val="600"/>
              </a:spcBef>
            </a:pPr>
            <a:r>
              <a:rPr lang="zh-TW" altLang="en-US" sz="2800" b="1" dirty="0" smtClean="0">
                <a:solidFill>
                  <a:srgbClr val="FF0000"/>
                </a:solidFill>
              </a:rPr>
              <a:t>四、自行</a:t>
            </a:r>
            <a:r>
              <a:rPr lang="zh-TW" altLang="en-US" sz="2800" b="1" dirty="0">
                <a:solidFill>
                  <a:srgbClr val="FF0000"/>
                </a:solidFill>
              </a:rPr>
              <a:t>評估</a:t>
            </a:r>
            <a:r>
              <a:rPr lang="zh-TW" altLang="en-US" sz="2800" b="1" dirty="0" smtClean="0">
                <a:solidFill>
                  <a:srgbClr val="FF0000"/>
                </a:solidFill>
              </a:rPr>
              <a:t>作業</a:t>
            </a:r>
            <a:r>
              <a:rPr lang="en-US" altLang="zh-TW" sz="2800" b="1" dirty="0" smtClean="0">
                <a:solidFill>
                  <a:srgbClr val="FF0000"/>
                </a:solidFill>
              </a:rPr>
              <a:t>-1</a:t>
            </a:r>
            <a:r>
              <a:rPr lang="zh-TW" altLang="en-US" sz="2800" b="1" dirty="0" smtClean="0">
                <a:solidFill>
                  <a:srgbClr val="FF0000"/>
                </a:solidFill>
              </a:rPr>
              <a:t>：</a:t>
            </a:r>
            <a:endParaRPr lang="en-US" altLang="zh-TW" sz="2800" b="1" dirty="0">
              <a:solidFill>
                <a:srgbClr val="FF0000"/>
              </a:solidFill>
            </a:endParaRPr>
          </a:p>
          <a:p>
            <a:pPr marL="355600" indent="-355600">
              <a:spcBef>
                <a:spcPts val="600"/>
              </a:spcBef>
            </a:pPr>
            <a:r>
              <a:rPr lang="zh-TW" altLang="en-US" b="1" dirty="0" smtClean="0">
                <a:solidFill>
                  <a:schemeClr val="accent3">
                    <a:lumMod val="50000"/>
                  </a:schemeClr>
                </a:solidFill>
                <a:latin typeface="Times New Roman" pitchFamily="18" charset="0"/>
              </a:rPr>
              <a:t>自行</a:t>
            </a:r>
            <a:r>
              <a:rPr lang="zh-TW" altLang="en-US" b="1" dirty="0">
                <a:solidFill>
                  <a:schemeClr val="accent3">
                    <a:lumMod val="50000"/>
                  </a:schemeClr>
                </a:solidFill>
                <a:latin typeface="Times New Roman" pitchFamily="18" charset="0"/>
              </a:rPr>
              <a:t>評估之重要性</a:t>
            </a:r>
            <a:endParaRPr lang="en-US" altLang="zh-TW" b="1" dirty="0">
              <a:solidFill>
                <a:schemeClr val="accent3">
                  <a:lumMod val="50000"/>
                </a:schemeClr>
              </a:solidFill>
              <a:latin typeface="Times New Roman" pitchFamily="18" charset="0"/>
            </a:endParaRPr>
          </a:p>
          <a:p>
            <a:pPr marL="628650" lvl="1" indent="-228600">
              <a:spcBef>
                <a:spcPts val="600"/>
              </a:spcBef>
            </a:pPr>
            <a:r>
              <a:rPr lang="zh-TW" altLang="en-US" sz="2000" dirty="0">
                <a:latin typeface="Times New Roman" pitchFamily="18" charset="0"/>
              </a:rPr>
              <a:t>使</a:t>
            </a:r>
            <a:r>
              <a:rPr lang="zh-TW" altLang="en-US" sz="2000" dirty="0" smtClean="0">
                <a:latin typeface="Times New Roman" pitchFamily="18" charset="0"/>
              </a:rPr>
              <a:t>各處室同仁</a:t>
            </a:r>
            <a:r>
              <a:rPr lang="zh-TW" altLang="en-US" sz="2000" dirty="0">
                <a:latin typeface="Times New Roman" pitchFamily="18" charset="0"/>
              </a:rPr>
              <a:t>都了解自己</a:t>
            </a:r>
            <a:r>
              <a:rPr lang="zh-TW" altLang="en-US" sz="2000" dirty="0" smtClean="0">
                <a:latin typeface="Times New Roman" pitchFamily="18" charset="0"/>
              </a:rPr>
              <a:t>的工作內容，</a:t>
            </a:r>
            <a:r>
              <a:rPr lang="zh-TW" altLang="en-US" sz="2000" dirty="0">
                <a:latin typeface="Times New Roman" pitchFamily="18" charset="0"/>
              </a:rPr>
              <a:t>塑造良好的</a:t>
            </a:r>
            <a:r>
              <a:rPr lang="zh-TW" altLang="en-US" sz="2000" b="1" dirty="0">
                <a:solidFill>
                  <a:srgbClr val="0033CC"/>
                </a:solidFill>
                <a:latin typeface="Times New Roman" pitchFamily="18" charset="0"/>
              </a:rPr>
              <a:t>控制環境</a:t>
            </a:r>
            <a:r>
              <a:rPr lang="zh-TW" altLang="en-US" sz="2000" dirty="0">
                <a:latin typeface="Times New Roman" pitchFamily="18" charset="0"/>
              </a:rPr>
              <a:t>。</a:t>
            </a:r>
          </a:p>
          <a:p>
            <a:pPr marL="628650" lvl="1" indent="-228600">
              <a:spcBef>
                <a:spcPts val="600"/>
              </a:spcBef>
            </a:pPr>
            <a:r>
              <a:rPr lang="zh-TW" altLang="en-US" sz="2000" dirty="0">
                <a:latin typeface="Times New Roman" pitchFamily="18" charset="0"/>
              </a:rPr>
              <a:t>因應環境改變定期</a:t>
            </a:r>
            <a:r>
              <a:rPr lang="zh-TW" altLang="en-US" sz="2000" b="1" dirty="0">
                <a:solidFill>
                  <a:srgbClr val="0033CC"/>
                </a:solidFill>
                <a:latin typeface="Times New Roman" pitchFamily="18" charset="0"/>
              </a:rPr>
              <a:t>評估風險</a:t>
            </a:r>
            <a:r>
              <a:rPr lang="zh-TW" altLang="en-US" sz="2000" dirty="0">
                <a:latin typeface="Times New Roman" pitchFamily="18" charset="0"/>
              </a:rPr>
              <a:t>，防止可能不法或不當情事發生。</a:t>
            </a:r>
          </a:p>
          <a:p>
            <a:pPr marL="628650" lvl="1" indent="-228600">
              <a:spcBef>
                <a:spcPts val="600"/>
              </a:spcBef>
            </a:pPr>
            <a:r>
              <a:rPr lang="zh-TW" altLang="en-US" sz="2000" dirty="0">
                <a:latin typeface="Times New Roman" pitchFamily="18" charset="0"/>
              </a:rPr>
              <a:t>檢視機關整體作業以及現行法規與程序是否適當，及時檢修相關</a:t>
            </a:r>
            <a:r>
              <a:rPr lang="zh-TW" altLang="en-US" sz="2000" b="1" dirty="0">
                <a:solidFill>
                  <a:srgbClr val="0033CC"/>
                </a:solidFill>
                <a:latin typeface="Times New Roman" pitchFamily="18" charset="0"/>
              </a:rPr>
              <a:t>控制作業</a:t>
            </a:r>
            <a:r>
              <a:rPr lang="zh-TW" altLang="en-US" sz="2000" dirty="0">
                <a:latin typeface="Times New Roman" pitchFamily="18" charset="0"/>
              </a:rPr>
              <a:t> 。</a:t>
            </a:r>
          </a:p>
          <a:p>
            <a:pPr marL="628650" lvl="1" indent="-228600">
              <a:spcBef>
                <a:spcPts val="600"/>
              </a:spcBef>
            </a:pPr>
            <a:r>
              <a:rPr lang="zh-TW" altLang="en-US" sz="2000" dirty="0">
                <a:latin typeface="Times New Roman" pitchFamily="18" charset="0"/>
              </a:rPr>
              <a:t>透過評估增進對內部控制的認知，並強化各單位與層級間之</a:t>
            </a:r>
            <a:r>
              <a:rPr lang="zh-TW" altLang="en-US" sz="2000" b="1" dirty="0">
                <a:solidFill>
                  <a:srgbClr val="0033CC"/>
                </a:solidFill>
                <a:latin typeface="Times New Roman" pitchFamily="18" charset="0"/>
              </a:rPr>
              <a:t>溝通</a:t>
            </a:r>
            <a:r>
              <a:rPr lang="zh-TW" altLang="en-US" sz="2000" dirty="0">
                <a:latin typeface="Times New Roman" pitchFamily="18" charset="0"/>
              </a:rPr>
              <a:t>與合作。</a:t>
            </a:r>
          </a:p>
          <a:p>
            <a:pPr marL="628650" lvl="1" indent="-228600">
              <a:spcBef>
                <a:spcPts val="600"/>
              </a:spcBef>
            </a:pPr>
            <a:r>
              <a:rPr lang="zh-TW" altLang="en-US" sz="2000" b="1" dirty="0">
                <a:solidFill>
                  <a:srgbClr val="0033CC"/>
                </a:solidFill>
                <a:latin typeface="Times New Roman" pitchFamily="18" charset="0"/>
              </a:rPr>
              <a:t>監督</a:t>
            </a:r>
            <a:r>
              <a:rPr lang="zh-TW" altLang="en-US" sz="2000" dirty="0">
                <a:latin typeface="Times New Roman" pitchFamily="18" charset="0"/>
              </a:rPr>
              <a:t>即時發現內部控制問題與採取改善措施，有助擬定內部稽核重點。</a:t>
            </a:r>
            <a:endParaRPr lang="en-US" altLang="zh-TW" sz="2000" dirty="0"/>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7643578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27584" y="1700808"/>
            <a:ext cx="7408333" cy="4896544"/>
          </a:xfrm>
        </p:spPr>
        <p:txBody>
          <a:bodyPr>
            <a:normAutofit lnSpcReduction="10000"/>
          </a:bodyPr>
          <a:lstStyle/>
          <a:p>
            <a:r>
              <a:rPr lang="zh-TW" altLang="en-US" sz="2800" b="1" dirty="0" smtClean="0">
                <a:solidFill>
                  <a:srgbClr val="FF0000"/>
                </a:solidFill>
              </a:rPr>
              <a:t>四、自行評估作業</a:t>
            </a:r>
            <a:r>
              <a:rPr lang="en-US" altLang="zh-TW" sz="2800" b="1" dirty="0" smtClean="0">
                <a:solidFill>
                  <a:srgbClr val="FF0000"/>
                </a:solidFill>
              </a:rPr>
              <a:t>-2</a:t>
            </a:r>
            <a:r>
              <a:rPr lang="zh-TW" altLang="en-US" sz="2800" b="1" dirty="0" smtClean="0">
                <a:solidFill>
                  <a:srgbClr val="FF0000"/>
                </a:solidFill>
              </a:rPr>
              <a:t>：</a:t>
            </a:r>
            <a:endParaRPr lang="en-US" altLang="zh-TW" sz="2800" b="1" dirty="0" smtClean="0">
              <a:solidFill>
                <a:srgbClr val="FF0000"/>
              </a:solidFill>
            </a:endParaRPr>
          </a:p>
          <a:p>
            <a:r>
              <a:rPr lang="zh-TW" altLang="en-US" dirty="0" smtClean="0"/>
              <a:t>訂定自行評估計畫</a:t>
            </a:r>
            <a:r>
              <a:rPr lang="zh-TW" altLang="en-US" sz="3200" dirty="0" smtClean="0">
                <a:hlinkClick r:id="rId2" action="ppaction://hlinkfile"/>
              </a:rPr>
              <a:t>*</a:t>
            </a:r>
            <a:endParaRPr lang="en-US" altLang="zh-TW" sz="3200" dirty="0" smtClean="0"/>
          </a:p>
          <a:p>
            <a:r>
              <a:rPr lang="zh-TW" altLang="zh-TW" dirty="0" smtClean="0"/>
              <a:t>自行</a:t>
            </a:r>
            <a:r>
              <a:rPr lang="zh-TW" altLang="zh-TW" dirty="0"/>
              <a:t>評估區分為「整體層級自行評估」、「作業層級自行評估」二</a:t>
            </a:r>
            <a:r>
              <a:rPr lang="zh-TW" altLang="zh-TW" dirty="0" smtClean="0"/>
              <a:t>項</a:t>
            </a:r>
            <a:r>
              <a:rPr lang="zh-TW" altLang="en-US" sz="3200" dirty="0" smtClean="0">
                <a:solidFill>
                  <a:srgbClr val="FF0000"/>
                </a:solidFill>
                <a:hlinkClick r:id="rId3" action="ppaction://hlinkfile"/>
              </a:rPr>
              <a:t>*</a:t>
            </a:r>
            <a:endParaRPr lang="en-US" altLang="zh-TW" sz="3200" b="1" dirty="0" smtClean="0">
              <a:solidFill>
                <a:srgbClr val="FF0000"/>
              </a:solidFill>
            </a:endParaRPr>
          </a:p>
          <a:p>
            <a:pPr>
              <a:spcBef>
                <a:spcPts val="1200"/>
              </a:spcBef>
            </a:pPr>
            <a:r>
              <a:rPr lang="zh-TW" altLang="en-US" b="1" dirty="0" smtClean="0">
                <a:solidFill>
                  <a:schemeClr val="accent3">
                    <a:lumMod val="50000"/>
                  </a:schemeClr>
                </a:solidFill>
              </a:rPr>
              <a:t>自行評估方式：</a:t>
            </a:r>
            <a:endParaRPr lang="en-US" altLang="zh-TW" b="1" dirty="0" smtClean="0">
              <a:solidFill>
                <a:schemeClr val="accent3">
                  <a:lumMod val="50000"/>
                </a:schemeClr>
              </a:solidFill>
            </a:endParaRPr>
          </a:p>
          <a:p>
            <a:pPr>
              <a:spcBef>
                <a:spcPts val="1200"/>
              </a:spcBef>
            </a:pPr>
            <a:r>
              <a:rPr lang="en-US" altLang="zh-TW" dirty="0" smtClean="0"/>
              <a:t>1.</a:t>
            </a:r>
            <a:r>
              <a:rPr lang="zh-TW" altLang="en-US" dirty="0" smtClean="0">
                <a:solidFill>
                  <a:schemeClr val="tx1"/>
                </a:solidFill>
              </a:rPr>
              <a:t>工作</a:t>
            </a:r>
            <a:r>
              <a:rPr lang="zh-TW" altLang="en-US" dirty="0">
                <a:solidFill>
                  <a:schemeClr val="tx1"/>
                </a:solidFill>
              </a:rPr>
              <a:t>研討會</a:t>
            </a:r>
            <a:endParaRPr lang="en-US" altLang="zh-TW" dirty="0">
              <a:solidFill>
                <a:schemeClr val="tx1"/>
              </a:solidFill>
            </a:endParaRPr>
          </a:p>
          <a:p>
            <a:pPr lvl="1"/>
            <a:r>
              <a:rPr lang="zh-TW" altLang="en-US" dirty="0" smtClean="0"/>
              <a:t>相關人員</a:t>
            </a:r>
            <a:r>
              <a:rPr lang="zh-TW" altLang="en-US" dirty="0"/>
              <a:t>坦誠對控制與風險問題提出檢討</a:t>
            </a:r>
            <a:endParaRPr lang="en-US" altLang="zh-TW" dirty="0"/>
          </a:p>
          <a:p>
            <a:pPr>
              <a:spcBef>
                <a:spcPts val="1200"/>
              </a:spcBef>
            </a:pPr>
            <a:r>
              <a:rPr lang="en-US" altLang="zh-TW" dirty="0" smtClean="0"/>
              <a:t>2.</a:t>
            </a:r>
            <a:r>
              <a:rPr lang="zh-TW" altLang="en-US" dirty="0" smtClean="0">
                <a:solidFill>
                  <a:schemeClr val="tx1"/>
                </a:solidFill>
              </a:rPr>
              <a:t>問卷調查</a:t>
            </a:r>
            <a:endParaRPr lang="en-US" altLang="zh-TW" dirty="0">
              <a:solidFill>
                <a:schemeClr val="tx1"/>
              </a:solidFill>
            </a:endParaRPr>
          </a:p>
          <a:p>
            <a:pPr lvl="1"/>
            <a:r>
              <a:rPr lang="zh-TW" altLang="zh-TW" dirty="0" smtClean="0"/>
              <a:t>以</a:t>
            </a:r>
            <a:r>
              <a:rPr lang="zh-TW" altLang="zh-TW" dirty="0"/>
              <a:t>問卷的方式，由相關人員填答「是」、「否」或「滿意」、「不滿意」；列出目的、風險、相關控制等項目，並以文字敘述方式評估其有效性</a:t>
            </a:r>
            <a:r>
              <a:rPr lang="zh-TW" altLang="zh-TW" dirty="0" smtClean="0"/>
              <a:t>。</a:t>
            </a:r>
            <a:endParaRPr lang="en-US" altLang="zh-TW" dirty="0" smtClean="0"/>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487358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683568" y="2132856"/>
            <a:ext cx="7732381" cy="4320480"/>
          </a:xfrm>
        </p:spPr>
        <p:txBody>
          <a:bodyPr>
            <a:normAutofit fontScale="92500"/>
          </a:bodyPr>
          <a:lstStyle/>
          <a:p>
            <a:pPr marL="534988" indent="-534988">
              <a:lnSpc>
                <a:spcPct val="110000"/>
              </a:lnSpc>
              <a:spcBef>
                <a:spcPts val="600"/>
              </a:spcBef>
              <a:buNone/>
            </a:pPr>
            <a:r>
              <a:rPr lang="en-US" altLang="zh-TW" sz="3000" b="1" dirty="0">
                <a:solidFill>
                  <a:srgbClr val="FF0000"/>
                </a:solidFill>
              </a:rPr>
              <a:t>Q</a:t>
            </a:r>
            <a:r>
              <a:rPr lang="zh-TW" altLang="en-US" sz="3000" b="1" dirty="0">
                <a:solidFill>
                  <a:srgbClr val="FF0000"/>
                </a:solidFill>
              </a:rPr>
              <a:t>：由各單位就自己的業務辦理自行評估，是否有球員兼裁判的情形？</a:t>
            </a:r>
            <a:endParaRPr lang="en-US" altLang="zh-TW" sz="3000" b="1" dirty="0">
              <a:solidFill>
                <a:srgbClr val="FF0000"/>
              </a:solidFill>
            </a:endParaRPr>
          </a:p>
          <a:p>
            <a:pPr marL="828000" indent="-719138">
              <a:lnSpc>
                <a:spcPct val="110000"/>
              </a:lnSpc>
              <a:spcBef>
                <a:spcPts val="600"/>
              </a:spcBef>
              <a:buNone/>
            </a:pPr>
            <a:r>
              <a:rPr lang="en-US" altLang="zh-TW" dirty="0" err="1" smtClean="0"/>
              <a:t>Ans</a:t>
            </a:r>
            <a:r>
              <a:rPr lang="zh-TW" altLang="en-US" dirty="0" smtClean="0"/>
              <a:t>：自行</a:t>
            </a:r>
            <a:r>
              <a:rPr lang="zh-TW" altLang="en-US" dirty="0"/>
              <a:t>評估雖是優良的管理工具，但其本身並非</a:t>
            </a:r>
            <a:r>
              <a:rPr lang="zh-TW" altLang="en-US" dirty="0" smtClean="0"/>
              <a:t>內部稽核</a:t>
            </a:r>
            <a:r>
              <a:rPr lang="zh-TW" altLang="en-US" dirty="0"/>
              <a:t>，因其缺少稽核所需之獨立性與客觀性</a:t>
            </a:r>
            <a:r>
              <a:rPr lang="zh-TW" altLang="en-US" dirty="0" smtClean="0"/>
              <a:t>。</a:t>
            </a:r>
            <a:endParaRPr lang="en-US" altLang="zh-TW" dirty="0" smtClean="0"/>
          </a:p>
          <a:p>
            <a:pPr marL="1548000" indent="-719138">
              <a:lnSpc>
                <a:spcPct val="110000"/>
              </a:lnSpc>
              <a:spcBef>
                <a:spcPts val="600"/>
              </a:spcBef>
              <a:buNone/>
            </a:pPr>
            <a:r>
              <a:rPr lang="zh-TW" altLang="en-US" dirty="0" smtClean="0"/>
              <a:t>再者</a:t>
            </a:r>
            <a:r>
              <a:rPr lang="zh-TW" altLang="en-US" dirty="0"/>
              <a:t>，自行評估之目的在於：</a:t>
            </a:r>
            <a:endParaRPr lang="en-US" altLang="zh-TW" dirty="0"/>
          </a:p>
          <a:p>
            <a:pPr marL="828000" indent="0">
              <a:lnSpc>
                <a:spcPct val="110000"/>
              </a:lnSpc>
              <a:spcBef>
                <a:spcPts val="600"/>
              </a:spcBef>
              <a:buNone/>
            </a:pPr>
            <a:r>
              <a:rPr lang="en-US" altLang="zh-TW" dirty="0"/>
              <a:t>1.</a:t>
            </a:r>
            <a:r>
              <a:rPr lang="zh-TW" altLang="en-US" dirty="0"/>
              <a:t>落實自我監督機制</a:t>
            </a:r>
            <a:endParaRPr lang="en-US" altLang="zh-TW" dirty="0"/>
          </a:p>
          <a:p>
            <a:pPr marL="1188000" indent="-360363">
              <a:lnSpc>
                <a:spcPct val="110000"/>
              </a:lnSpc>
              <a:spcBef>
                <a:spcPts val="600"/>
              </a:spcBef>
              <a:buNone/>
            </a:pPr>
            <a:r>
              <a:rPr lang="en-US" altLang="zh-TW" dirty="0"/>
              <a:t>2.</a:t>
            </a:r>
            <a:r>
              <a:rPr lang="zh-TW" altLang="en-US" dirty="0"/>
              <a:t>及時回應環境的改變，以調整內部控制制度之設計及</a:t>
            </a:r>
            <a:endParaRPr lang="en-US" altLang="zh-TW" dirty="0" smtClean="0"/>
          </a:p>
          <a:p>
            <a:pPr marL="1152000" indent="-360363">
              <a:lnSpc>
                <a:spcPct val="110000"/>
              </a:lnSpc>
              <a:spcBef>
                <a:spcPts val="600"/>
              </a:spcBef>
              <a:buNone/>
            </a:pPr>
            <a:r>
              <a:rPr lang="zh-TW" altLang="en-US" dirty="0" smtClean="0"/>
              <a:t>執行。不過</a:t>
            </a:r>
            <a:r>
              <a:rPr lang="zh-TW" altLang="en-US" dirty="0"/>
              <a:t>，各單位安排自行評估之人員，可由非</a:t>
            </a:r>
            <a:r>
              <a:rPr lang="zh-TW" altLang="en-US" dirty="0" smtClean="0"/>
              <a:t>承辦</a:t>
            </a:r>
            <a:endParaRPr lang="en-US" altLang="zh-TW" dirty="0" smtClean="0"/>
          </a:p>
          <a:p>
            <a:pPr marL="1152000" indent="-360363">
              <a:lnSpc>
                <a:spcPct val="110000"/>
              </a:lnSpc>
              <a:spcBef>
                <a:spcPts val="600"/>
              </a:spcBef>
              <a:buNone/>
            </a:pPr>
            <a:r>
              <a:rPr lang="zh-TW" altLang="en-US" dirty="0" smtClean="0"/>
              <a:t>該項</a:t>
            </a:r>
            <a:r>
              <a:rPr lang="zh-TW" altLang="en-US" dirty="0"/>
              <a:t>業務之人員辦理自評，即可提高自行評估之效果</a:t>
            </a:r>
            <a:r>
              <a:rPr lang="zh-TW" altLang="en-US" dirty="0" smtClean="0"/>
              <a:t>。</a:t>
            </a:r>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3879918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827584" y="2132856"/>
            <a:ext cx="7488832" cy="4320480"/>
          </a:xfrm>
        </p:spPr>
        <p:txBody>
          <a:bodyPr>
            <a:normAutofit/>
          </a:bodyPr>
          <a:lstStyle/>
          <a:p>
            <a:r>
              <a:rPr lang="zh-TW" altLang="en-US" sz="2800" b="1" dirty="0" smtClean="0">
                <a:solidFill>
                  <a:srgbClr val="FF0000"/>
                </a:solidFill>
                <a:latin typeface="標楷體" panose="03000509000000000000" pitchFamily="65" charset="-120"/>
                <a:ea typeface="標楷體" panose="03000509000000000000" pitchFamily="65" charset="-120"/>
              </a:rPr>
              <a:t>五、內部稽核作業</a:t>
            </a:r>
            <a:endParaRPr lang="en-US" altLang="zh-TW" sz="2800" b="1" dirty="0" smtClean="0">
              <a:solidFill>
                <a:srgbClr val="FF0000"/>
              </a:solidFill>
              <a:latin typeface="標楷體" panose="03000509000000000000" pitchFamily="65" charset="-120"/>
              <a:ea typeface="標楷體" panose="03000509000000000000" pitchFamily="65" charset="-120"/>
            </a:endParaRPr>
          </a:p>
          <a:p>
            <a:pPr>
              <a:spcBef>
                <a:spcPts val="1800"/>
              </a:spcBef>
            </a:pPr>
            <a:r>
              <a:rPr lang="zh-TW" altLang="zh-TW" dirty="0"/>
              <a:t>由校長視機關屬性及業務特性指定適當單位或調度相關處室人員成立「內部稽核小組」</a:t>
            </a:r>
            <a:r>
              <a:rPr lang="zh-TW" altLang="zh-TW" dirty="0" smtClean="0"/>
              <a:t>。</a:t>
            </a:r>
            <a:endParaRPr lang="en-US" altLang="zh-TW" dirty="0" smtClean="0"/>
          </a:p>
          <a:p>
            <a:pPr>
              <a:spcBef>
                <a:spcPts val="1800"/>
              </a:spcBef>
            </a:pPr>
            <a:r>
              <a:rPr lang="zh-TW" altLang="zh-TW" dirty="0"/>
              <a:t>各級學校辦理內部稽核工作，應注意稽核項目之績效，包括資源使用是否有效率、業務或計畫執行是否達成預期目標等</a:t>
            </a:r>
            <a:r>
              <a:rPr lang="zh-TW" altLang="zh-TW" dirty="0" smtClean="0"/>
              <a:t>。</a:t>
            </a:r>
            <a:endParaRPr lang="en-US" altLang="zh-TW" dirty="0" smtClean="0"/>
          </a:p>
          <a:p>
            <a:pPr>
              <a:spcBef>
                <a:spcPts val="1800"/>
              </a:spcBef>
            </a:pPr>
            <a:r>
              <a:rPr lang="zh-TW" altLang="zh-TW" dirty="0"/>
              <a:t>各級學校應就內部稽核發現之優點、缺失及改善建議作成稽核報告，並持續追蹤複查內部控制缺失之改善情形。</a:t>
            </a:r>
            <a:endParaRPr lang="zh-TW" altLang="en-US" dirty="0">
              <a:solidFill>
                <a:srgbClr val="FF0000"/>
              </a:solidFill>
            </a:endParaRPr>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35596978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611560" y="1772816"/>
            <a:ext cx="8064895" cy="4608512"/>
          </a:xfrm>
        </p:spPr>
        <p:txBody>
          <a:bodyPr>
            <a:normAutofit fontScale="92500"/>
          </a:bodyPr>
          <a:lstStyle/>
          <a:p>
            <a:pPr lvl="0"/>
            <a:r>
              <a:rPr lang="zh-TW" altLang="en-US" sz="3000" b="1" dirty="0" smtClean="0">
                <a:solidFill>
                  <a:srgbClr val="FF0000"/>
                </a:solidFill>
                <a:latin typeface="標楷體" panose="03000509000000000000" pitchFamily="65" charset="-120"/>
                <a:ea typeface="標楷體" panose="03000509000000000000" pitchFamily="65" charset="-120"/>
              </a:rPr>
              <a:t>六、監督</a:t>
            </a:r>
            <a:r>
              <a:rPr lang="zh-TW" altLang="en-US" sz="3000" b="1" dirty="0">
                <a:solidFill>
                  <a:srgbClr val="FF0000"/>
                </a:solidFill>
                <a:latin typeface="標楷體" panose="03000509000000000000" pitchFamily="65" charset="-120"/>
                <a:ea typeface="標楷體" panose="03000509000000000000" pitchFamily="65" charset="-120"/>
              </a:rPr>
              <a:t>作業</a:t>
            </a:r>
          </a:p>
          <a:p>
            <a:r>
              <a:rPr lang="zh-TW" altLang="en-US" dirty="0" smtClean="0">
                <a:latin typeface="標楷體" panose="03000509000000000000" pitchFamily="65" charset="-120"/>
                <a:ea typeface="標楷體" panose="03000509000000000000" pitchFamily="65" charset="-120"/>
              </a:rPr>
              <a:t>內部</a:t>
            </a:r>
            <a:r>
              <a:rPr lang="zh-TW" altLang="en-US" dirty="0">
                <a:latin typeface="標楷體" panose="03000509000000000000" pitchFamily="65" charset="-120"/>
                <a:ea typeface="標楷體" panose="03000509000000000000" pitchFamily="65" charset="-120"/>
              </a:rPr>
              <a:t>控制必須有「自我監督之機能」，隨時透過監督的過程，由適當的人在適當、及時的基礎下，評估內部控制的設計及執行的有效性。</a:t>
            </a:r>
          </a:p>
          <a:p>
            <a:pPr>
              <a:spcBef>
                <a:spcPts val="1200"/>
              </a:spcBef>
            </a:pPr>
            <a:r>
              <a:rPr lang="zh-TW" altLang="en-US" b="1" dirty="0" smtClean="0">
                <a:solidFill>
                  <a:schemeClr val="accent3">
                    <a:lumMod val="50000"/>
                  </a:schemeClr>
                </a:solidFill>
              </a:rPr>
              <a:t>監督機制</a:t>
            </a:r>
            <a:r>
              <a:rPr lang="en-US" altLang="zh-TW" b="1" dirty="0" smtClean="0">
                <a:solidFill>
                  <a:schemeClr val="accent3">
                    <a:lumMod val="50000"/>
                  </a:schemeClr>
                </a:solidFill>
              </a:rPr>
              <a:t>-1</a:t>
            </a:r>
            <a:r>
              <a:rPr lang="zh-TW" altLang="en-US" b="1" dirty="0" smtClean="0">
                <a:solidFill>
                  <a:schemeClr val="accent3">
                    <a:lumMod val="50000"/>
                  </a:schemeClr>
                </a:solidFill>
              </a:rPr>
              <a:t>：</a:t>
            </a:r>
            <a:endParaRPr lang="en-US" altLang="zh-TW" b="1" dirty="0" smtClean="0">
              <a:solidFill>
                <a:schemeClr val="accent3">
                  <a:lumMod val="50000"/>
                </a:schemeClr>
              </a:solidFill>
            </a:endParaRPr>
          </a:p>
          <a:p>
            <a:pPr lvl="0"/>
            <a:r>
              <a:rPr lang="en-US" altLang="zh-TW" dirty="0" smtClean="0"/>
              <a:t>1.</a:t>
            </a:r>
            <a:r>
              <a:rPr lang="zh-TW" altLang="zh-TW" b="1" u="sng" dirty="0">
                <a:solidFill>
                  <a:schemeClr val="tx1"/>
                </a:solidFill>
              </a:rPr>
              <a:t>例行監督</a:t>
            </a:r>
            <a:r>
              <a:rPr lang="zh-TW" altLang="zh-TW" dirty="0"/>
              <a:t>：落實內化於日常作業過程，例如：</a:t>
            </a:r>
            <a:r>
              <a:rPr lang="en-US" altLang="zh-TW" dirty="0"/>
              <a:t>(1)</a:t>
            </a:r>
            <a:r>
              <a:rPr lang="zh-TW" altLang="zh-TW" dirty="0"/>
              <a:t>後手複核前手</a:t>
            </a:r>
            <a:r>
              <a:rPr lang="en-US" altLang="zh-TW" dirty="0"/>
              <a:t>(2)</a:t>
            </a:r>
            <a:r>
              <a:rPr lang="zh-TW" altLang="zh-TW" dirty="0"/>
              <a:t>主管對表報內容異常提出質疑</a:t>
            </a:r>
            <a:r>
              <a:rPr lang="en-US" altLang="zh-TW" dirty="0"/>
              <a:t>…</a:t>
            </a:r>
            <a:r>
              <a:rPr lang="zh-TW" altLang="zh-TW" dirty="0"/>
              <a:t>等，並由內部各單位主管例行督導各項業務，及時評估內部控制制度之有效性。</a:t>
            </a:r>
          </a:p>
          <a:p>
            <a:pPr lvl="0"/>
            <a:r>
              <a:rPr lang="en-US" altLang="zh-TW" dirty="0" smtClean="0"/>
              <a:t>2.</a:t>
            </a:r>
            <a:r>
              <a:rPr lang="zh-TW" altLang="zh-TW" b="1" u="sng" dirty="0">
                <a:solidFill>
                  <a:schemeClr val="tx1"/>
                </a:solidFill>
              </a:rPr>
              <a:t>自行評估</a:t>
            </a:r>
            <a:r>
              <a:rPr lang="zh-TW" altLang="zh-TW" dirty="0"/>
              <a:t>：每年藉由內部各單位自行評估內部控制制度設計及執行之有效性，其中整體層級自行評估表由內部控制專案小組評估，作業層級自行評估表則由該作業項目業管單位評估。</a:t>
            </a:r>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2628242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539552" y="1556792"/>
            <a:ext cx="8064895" cy="5184576"/>
          </a:xfrm>
        </p:spPr>
        <p:txBody>
          <a:bodyPr>
            <a:normAutofit fontScale="70000" lnSpcReduction="20000"/>
          </a:bodyPr>
          <a:lstStyle/>
          <a:p>
            <a:r>
              <a:rPr lang="zh-TW" altLang="en-US" sz="3100" b="1" dirty="0">
                <a:solidFill>
                  <a:schemeClr val="accent3">
                    <a:lumMod val="50000"/>
                  </a:schemeClr>
                </a:solidFill>
              </a:rPr>
              <a:t>監督機制</a:t>
            </a:r>
            <a:r>
              <a:rPr lang="en-US" altLang="zh-TW" sz="3100" b="1" dirty="0" smtClean="0">
                <a:solidFill>
                  <a:schemeClr val="accent3">
                    <a:lumMod val="50000"/>
                  </a:schemeClr>
                </a:solidFill>
              </a:rPr>
              <a:t>-2</a:t>
            </a:r>
            <a:r>
              <a:rPr lang="zh-TW" altLang="en-US" sz="3100" b="1" dirty="0" smtClean="0">
                <a:solidFill>
                  <a:schemeClr val="accent3">
                    <a:lumMod val="50000"/>
                  </a:schemeClr>
                </a:solidFill>
              </a:rPr>
              <a:t>：</a:t>
            </a:r>
            <a:endParaRPr lang="en-US" altLang="zh-TW" sz="3100" b="1" dirty="0">
              <a:solidFill>
                <a:schemeClr val="accent3">
                  <a:lumMod val="50000"/>
                </a:schemeClr>
              </a:solidFill>
            </a:endParaRPr>
          </a:p>
          <a:p>
            <a:pPr lvl="0"/>
            <a:r>
              <a:rPr lang="en-US" altLang="zh-TW" sz="2900" dirty="0"/>
              <a:t>3.</a:t>
            </a:r>
            <a:r>
              <a:rPr lang="zh-TW" altLang="zh-TW" sz="2900" b="1" u="sng" dirty="0" smtClean="0">
                <a:solidFill>
                  <a:schemeClr val="tx1"/>
                </a:solidFill>
              </a:rPr>
              <a:t>稽核</a:t>
            </a:r>
            <a:r>
              <a:rPr lang="zh-TW" altLang="zh-TW" sz="2900" b="1" u="sng" dirty="0">
                <a:solidFill>
                  <a:schemeClr val="tx1"/>
                </a:solidFill>
              </a:rPr>
              <a:t>評估</a:t>
            </a:r>
            <a:r>
              <a:rPr lang="zh-TW" altLang="zh-TW" sz="2900" dirty="0"/>
              <a:t>：運用現行</a:t>
            </a:r>
            <a:r>
              <a:rPr lang="en-US" altLang="zh-TW" sz="2900" dirty="0"/>
              <a:t>7</a:t>
            </a:r>
            <a:r>
              <a:rPr lang="zh-TW" altLang="zh-TW" sz="2900" dirty="0"/>
              <a:t>項稽核評估職能，協助審視內部控制制度設計及執行之有效性。</a:t>
            </a:r>
          </a:p>
          <a:p>
            <a:pPr>
              <a:spcBef>
                <a:spcPts val="600"/>
              </a:spcBef>
            </a:pPr>
            <a:r>
              <a:rPr lang="en-US" altLang="zh-TW" sz="2900" dirty="0"/>
              <a:t>(1)</a:t>
            </a:r>
            <a:r>
              <a:rPr lang="zh-TW" altLang="zh-TW" sz="2900" u="sng" dirty="0"/>
              <a:t>行政管考</a:t>
            </a:r>
            <a:r>
              <a:rPr lang="zh-TW" altLang="zh-TW" sz="2900" dirty="0"/>
              <a:t>：依據新北市政府文書流程管理作業要點等，辦理相關業務。</a:t>
            </a:r>
          </a:p>
          <a:p>
            <a:pPr>
              <a:spcBef>
                <a:spcPts val="1200"/>
              </a:spcBef>
            </a:pPr>
            <a:r>
              <a:rPr lang="en-US" altLang="zh-TW" sz="2900" dirty="0"/>
              <a:t>(2)</a:t>
            </a:r>
            <a:r>
              <a:rPr lang="zh-TW" altLang="zh-TW" sz="2900" u="sng" dirty="0"/>
              <a:t>人事考核</a:t>
            </a:r>
            <a:r>
              <a:rPr lang="zh-TW" altLang="zh-TW" sz="2900" dirty="0"/>
              <a:t>：依據行政院所屬各級人事機構人員設置管理要點等，辦理相關業務。</a:t>
            </a:r>
          </a:p>
          <a:p>
            <a:pPr>
              <a:spcBef>
                <a:spcPts val="1200"/>
              </a:spcBef>
            </a:pPr>
            <a:r>
              <a:rPr lang="en-US" altLang="zh-TW" sz="2900" dirty="0"/>
              <a:t>(3)</a:t>
            </a:r>
            <a:r>
              <a:rPr lang="zh-TW" altLang="zh-TW" sz="2900" u="sng" dirty="0"/>
              <a:t>政風查核</a:t>
            </a:r>
            <a:r>
              <a:rPr lang="zh-TW" altLang="zh-TW" sz="2900" dirty="0"/>
              <a:t>：依據政風機構人員設置管理條例及政風業務督導考核實施要點等，辦理相關業務。</a:t>
            </a:r>
          </a:p>
          <a:p>
            <a:pPr>
              <a:spcBef>
                <a:spcPts val="1200"/>
              </a:spcBef>
            </a:pPr>
            <a:r>
              <a:rPr lang="en-US" altLang="zh-TW" sz="2900" dirty="0"/>
              <a:t>(4)</a:t>
            </a:r>
            <a:r>
              <a:rPr lang="zh-TW" altLang="zh-TW" sz="2900" u="sng" dirty="0"/>
              <a:t>政府採購稽核</a:t>
            </a:r>
            <a:r>
              <a:rPr lang="zh-TW" altLang="zh-TW" sz="2900" dirty="0"/>
              <a:t>：依據政府採購法等，辦理相關業務。</a:t>
            </a:r>
          </a:p>
          <a:p>
            <a:pPr>
              <a:spcBef>
                <a:spcPts val="1200"/>
              </a:spcBef>
            </a:pPr>
            <a:r>
              <a:rPr lang="en-US" altLang="zh-TW" sz="2900" dirty="0"/>
              <a:t>(5)</a:t>
            </a:r>
            <a:r>
              <a:rPr lang="zh-TW" altLang="zh-TW" sz="2900" u="sng" dirty="0"/>
              <a:t>事務管理工作檢核</a:t>
            </a:r>
            <a:r>
              <a:rPr lang="zh-TW" altLang="zh-TW" sz="2900" dirty="0"/>
              <a:t>：依據出納管理手冊、國有公用財產管理手冊、物品管理手冊、辦公處所管理手冊及宿舍管理手冊等，辦理相關業務。</a:t>
            </a:r>
          </a:p>
          <a:p>
            <a:pPr>
              <a:spcBef>
                <a:spcPts val="1200"/>
              </a:spcBef>
            </a:pPr>
            <a:r>
              <a:rPr lang="en-US" altLang="zh-TW" sz="2900" dirty="0"/>
              <a:t>(6)</a:t>
            </a:r>
            <a:r>
              <a:rPr lang="zh-TW" altLang="zh-TW" sz="2900" u="sng" dirty="0"/>
              <a:t>內部審核</a:t>
            </a:r>
            <a:r>
              <a:rPr lang="zh-TW" altLang="zh-TW" sz="2900" dirty="0"/>
              <a:t>：依據會計法、內部審核處理原則等，辦理相關業務。</a:t>
            </a:r>
          </a:p>
          <a:p>
            <a:pPr>
              <a:spcBef>
                <a:spcPts val="1200"/>
              </a:spcBef>
            </a:pPr>
            <a:r>
              <a:rPr lang="en-US" altLang="zh-TW" sz="2900" dirty="0"/>
              <a:t>(7)</a:t>
            </a:r>
            <a:r>
              <a:rPr lang="zh-TW" altLang="zh-TW" sz="2900" u="sng" dirty="0"/>
              <a:t>資訊稽核</a:t>
            </a:r>
            <a:r>
              <a:rPr lang="zh-TW" altLang="zh-TW" sz="2900" dirty="0"/>
              <a:t>：依據行政院及所屬各機關資訊安全管理要點等，辦理相關業務。</a:t>
            </a:r>
            <a:endParaRPr lang="zh-TW" altLang="en-US" sz="2900"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27286745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3568" y="2132856"/>
            <a:ext cx="7772400" cy="2212156"/>
          </a:xfrm>
        </p:spPr>
        <p:txBody>
          <a:bodyPr>
            <a:normAutofit fontScale="90000"/>
          </a:bodyPr>
          <a:lstStyle/>
          <a:p>
            <a:r>
              <a:rPr lang="zh-TW" altLang="en-US" sz="6600" dirty="0" smtClean="0">
                <a:solidFill>
                  <a:schemeClr val="bg1"/>
                </a:solidFill>
                <a:latin typeface="標楷體" panose="03000509000000000000" pitchFamily="65" charset="-120"/>
                <a:ea typeface="標楷體" panose="03000509000000000000" pitchFamily="65" charset="-120"/>
              </a:rPr>
              <a:t>新增</a:t>
            </a:r>
            <a:r>
              <a:rPr lang="zh-TW" altLang="en-US" sz="6600" dirty="0">
                <a:solidFill>
                  <a:schemeClr val="bg1"/>
                </a:solidFill>
                <a:latin typeface="標楷體" panose="03000509000000000000" pitchFamily="65" charset="-120"/>
                <a:ea typeface="標楷體" panose="03000509000000000000" pitchFamily="65" charset="-120"/>
              </a:rPr>
              <a:t>內控項目實作範例</a:t>
            </a:r>
            <a:r>
              <a:rPr lang="zh-TW" altLang="zh-TW" sz="4800" b="1" dirty="0">
                <a:solidFill>
                  <a:schemeClr val="bg1"/>
                </a:solidFill>
                <a:latin typeface="標楷體" panose="03000509000000000000" pitchFamily="65" charset="-120"/>
                <a:ea typeface="標楷體" panose="03000509000000000000" pitchFamily="65" charset="-120"/>
              </a:rPr>
              <a:t/>
            </a:r>
            <a:br>
              <a:rPr lang="zh-TW" altLang="zh-TW" sz="4800" b="1" dirty="0">
                <a:solidFill>
                  <a:schemeClr val="bg1"/>
                </a:solidFill>
                <a:latin typeface="標楷體" panose="03000509000000000000" pitchFamily="65" charset="-120"/>
                <a:ea typeface="標楷體" panose="03000509000000000000" pitchFamily="65" charset="-120"/>
              </a:rPr>
            </a:br>
            <a:r>
              <a:rPr lang="zh-TW" altLang="en-US" sz="4800" dirty="0" smtClean="0"/>
              <a:t>      </a:t>
            </a:r>
            <a:endParaRPr lang="zh-TW" altLang="en-US" sz="4800" dirty="0"/>
          </a:p>
        </p:txBody>
      </p:sp>
    </p:spTree>
    <p:extLst>
      <p:ext uri="{BB962C8B-B14F-4D97-AF65-F5344CB8AC3E}">
        <p14:creationId xmlns:p14="http://schemas.microsoft.com/office/powerpoint/2010/main" val="33121691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755576" y="2420888"/>
            <a:ext cx="7920880" cy="3705275"/>
          </a:xfrm>
        </p:spPr>
        <p:txBody>
          <a:bodyPr>
            <a:normAutofit/>
          </a:bodyPr>
          <a:lstStyle/>
          <a:p>
            <a:r>
              <a:rPr lang="zh-TW" altLang="en-US" sz="3600" b="1" dirty="0">
                <a:solidFill>
                  <a:schemeClr val="accent3">
                    <a:lumMod val="50000"/>
                  </a:schemeClr>
                </a:solidFill>
              </a:rPr>
              <a:t>新北市政府內部控制制度設計</a:t>
            </a:r>
            <a:r>
              <a:rPr lang="zh-TW" altLang="en-US" sz="3600" b="1" dirty="0" smtClean="0">
                <a:solidFill>
                  <a:schemeClr val="accent3">
                    <a:lumMod val="50000"/>
                  </a:schemeClr>
                </a:solidFill>
              </a:rPr>
              <a:t>原則</a:t>
            </a:r>
            <a:r>
              <a:rPr lang="zh-TW" altLang="en-US" sz="4000" b="1" dirty="0" smtClean="0">
                <a:solidFill>
                  <a:schemeClr val="accent3">
                    <a:lumMod val="50000"/>
                  </a:schemeClr>
                </a:solidFill>
                <a:hlinkClick r:id="rId2" action="ppaction://hlinkfile"/>
              </a:rPr>
              <a:t>*</a:t>
            </a:r>
            <a:endParaRPr lang="en-US" altLang="zh-TW" sz="4000" b="1" dirty="0" smtClean="0">
              <a:solidFill>
                <a:schemeClr val="accent3">
                  <a:lumMod val="50000"/>
                </a:schemeClr>
              </a:solidFill>
            </a:endParaRPr>
          </a:p>
          <a:p>
            <a:pPr marL="288000">
              <a:spcBef>
                <a:spcPts val="2400"/>
              </a:spcBef>
            </a:pPr>
            <a:r>
              <a:rPr lang="zh-TW" altLang="zh-TW" sz="3600" b="1" dirty="0">
                <a:solidFill>
                  <a:schemeClr val="accent3">
                    <a:lumMod val="50000"/>
                  </a:schemeClr>
                </a:solidFill>
              </a:rPr>
              <a:t>新北市政府教育局內部控制制度設計</a:t>
            </a:r>
            <a:r>
              <a:rPr lang="zh-TW" altLang="zh-TW" sz="3600" b="1" dirty="0" smtClean="0">
                <a:solidFill>
                  <a:schemeClr val="accent3">
                    <a:lumMod val="50000"/>
                  </a:schemeClr>
                </a:solidFill>
              </a:rPr>
              <a:t>原則</a:t>
            </a:r>
            <a:r>
              <a:rPr lang="en-US" altLang="zh-TW" sz="4000" b="1" dirty="0" smtClean="0">
                <a:solidFill>
                  <a:schemeClr val="accent3">
                    <a:lumMod val="50000"/>
                  </a:schemeClr>
                </a:solidFill>
                <a:hlinkClick r:id="rId3" action="ppaction://hlinkfile"/>
              </a:rPr>
              <a:t>*</a:t>
            </a:r>
            <a:endParaRPr lang="en-US" altLang="zh-TW" sz="4000" b="1" dirty="0">
              <a:solidFill>
                <a:schemeClr val="accent3">
                  <a:lumMod val="50000"/>
                </a:schemeClr>
              </a:solidFill>
            </a:endParaRPr>
          </a:p>
          <a:p>
            <a:pPr marL="288000">
              <a:spcBef>
                <a:spcPts val="2400"/>
              </a:spcBef>
            </a:pPr>
            <a:r>
              <a:rPr lang="zh-TW" altLang="zh-TW" sz="3600" b="1" dirty="0" smtClean="0">
                <a:solidFill>
                  <a:schemeClr val="accent3">
                    <a:lumMod val="50000"/>
                  </a:schemeClr>
                </a:solidFill>
              </a:rPr>
              <a:t>各</a:t>
            </a:r>
            <a:r>
              <a:rPr lang="zh-TW" altLang="zh-TW" sz="3600" b="1" dirty="0">
                <a:solidFill>
                  <a:schemeClr val="accent3">
                    <a:lumMod val="50000"/>
                  </a:schemeClr>
                </a:solidFill>
              </a:rPr>
              <a:t>級學校內部控制制度訂定情形檢核</a:t>
            </a:r>
            <a:r>
              <a:rPr lang="zh-TW" altLang="zh-TW" sz="3600" b="1" dirty="0" smtClean="0">
                <a:solidFill>
                  <a:schemeClr val="accent3">
                    <a:lumMod val="50000"/>
                  </a:schemeClr>
                </a:solidFill>
              </a:rPr>
              <a:t>表</a:t>
            </a:r>
            <a:r>
              <a:rPr lang="zh-TW" altLang="en-US" sz="4000" b="1" dirty="0" smtClean="0">
                <a:solidFill>
                  <a:schemeClr val="accent3">
                    <a:lumMod val="50000"/>
                  </a:schemeClr>
                </a:solidFill>
                <a:hlinkClick r:id="rId4" action="ppaction://hlinkfile"/>
              </a:rPr>
              <a:t>*</a:t>
            </a:r>
            <a:endParaRPr lang="zh-TW" altLang="zh-TW" sz="4000" b="1" dirty="0">
              <a:solidFill>
                <a:schemeClr val="accent3">
                  <a:lumMod val="50000"/>
                </a:schemeClr>
              </a:solidFill>
            </a:endParaRPr>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27569645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smtClean="0"/>
              <a:t>結          語</a:t>
            </a:r>
            <a:endParaRPr lang="zh-TW" altLang="en-US" dirty="0"/>
          </a:p>
        </p:txBody>
      </p:sp>
    </p:spTree>
    <p:extLst>
      <p:ext uri="{BB962C8B-B14F-4D97-AF65-F5344CB8AC3E}">
        <p14:creationId xmlns:p14="http://schemas.microsoft.com/office/powerpoint/2010/main" val="5729653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683568" y="1772816"/>
            <a:ext cx="7848871" cy="4353347"/>
          </a:xfrm>
        </p:spPr>
        <p:txBody>
          <a:bodyPr>
            <a:normAutofit/>
          </a:bodyPr>
          <a:lstStyle/>
          <a:p>
            <a:pPr>
              <a:spcBef>
                <a:spcPts val="600"/>
              </a:spcBef>
              <a:spcAft>
                <a:spcPts val="600"/>
              </a:spcAft>
            </a:pPr>
            <a:r>
              <a:rPr lang="zh-TW" altLang="en-US" sz="2800" b="1" dirty="0">
                <a:solidFill>
                  <a:schemeClr val="accent3">
                    <a:lumMod val="50000"/>
                  </a:schemeClr>
                </a:solidFill>
              </a:rPr>
              <a:t>內部控制是</a:t>
            </a:r>
            <a:r>
              <a:rPr lang="zh-TW" altLang="en-US" sz="2800" b="1" dirty="0" smtClean="0">
                <a:solidFill>
                  <a:schemeClr val="accent3">
                    <a:lumMod val="50000"/>
                  </a:schemeClr>
                </a:solidFill>
              </a:rPr>
              <a:t>一個</a:t>
            </a:r>
            <a:r>
              <a:rPr lang="zh-TW" altLang="en-US" sz="2800" b="1" dirty="0">
                <a:solidFill>
                  <a:schemeClr val="accent3">
                    <a:lumMod val="50000"/>
                  </a:schemeClr>
                </a:solidFill>
              </a:rPr>
              <a:t>循序漸</a:t>
            </a:r>
            <a:r>
              <a:rPr lang="zh-TW" altLang="en-US" sz="2800" b="1" dirty="0" smtClean="0">
                <a:solidFill>
                  <a:schemeClr val="accent3">
                    <a:lumMod val="50000"/>
                  </a:schemeClr>
                </a:solidFill>
              </a:rPr>
              <a:t>近的過程，現在</a:t>
            </a:r>
            <a:r>
              <a:rPr lang="zh-TW" altLang="en-US" sz="2800" b="1" dirty="0">
                <a:solidFill>
                  <a:schemeClr val="accent3">
                    <a:lumMod val="50000"/>
                  </a:schemeClr>
                </a:solidFill>
              </a:rPr>
              <a:t>或過去</a:t>
            </a:r>
            <a:r>
              <a:rPr lang="zh-TW" altLang="en-US" sz="2800" b="1" dirty="0" smtClean="0">
                <a:solidFill>
                  <a:schemeClr val="accent3">
                    <a:lumMod val="50000"/>
                  </a:schemeClr>
                </a:solidFill>
              </a:rPr>
              <a:t>某一段時間內控制度是</a:t>
            </a:r>
            <a:r>
              <a:rPr lang="zh-TW" altLang="en-US" sz="2800" b="1" dirty="0">
                <a:solidFill>
                  <a:schemeClr val="accent3">
                    <a:lumMod val="50000"/>
                  </a:schemeClr>
                </a:solidFill>
              </a:rPr>
              <a:t>有效的，但未來因為受內外在環境的改變</a:t>
            </a:r>
            <a:r>
              <a:rPr lang="zh-TW" altLang="en-US" sz="2800" b="1" dirty="0" smtClean="0">
                <a:solidFill>
                  <a:schemeClr val="accent3">
                    <a:lumMod val="50000"/>
                  </a:schemeClr>
                </a:solidFill>
              </a:rPr>
              <a:t>，其有效性</a:t>
            </a:r>
            <a:r>
              <a:rPr lang="zh-TW" altLang="en-US" sz="2800" b="1" dirty="0">
                <a:solidFill>
                  <a:schemeClr val="accent3">
                    <a:lumMod val="50000"/>
                  </a:schemeClr>
                </a:solidFill>
              </a:rPr>
              <a:t>可能隨之改變</a:t>
            </a:r>
            <a:r>
              <a:rPr lang="zh-TW" altLang="en-US" sz="2800" b="1" dirty="0" smtClean="0">
                <a:solidFill>
                  <a:schemeClr val="accent3">
                    <a:lumMod val="50000"/>
                  </a:schemeClr>
                </a:solidFill>
              </a:rPr>
              <a:t>。</a:t>
            </a:r>
            <a:endParaRPr lang="zh-TW" altLang="en-US" sz="2800" b="1" dirty="0">
              <a:solidFill>
                <a:schemeClr val="accent3">
                  <a:lumMod val="50000"/>
                </a:schemeClr>
              </a:solidFill>
            </a:endParaRPr>
          </a:p>
        </p:txBody>
      </p:sp>
      <p:sp>
        <p:nvSpPr>
          <p:cNvPr id="3" name="標題 2"/>
          <p:cNvSpPr>
            <a:spLocks noGrp="1"/>
          </p:cNvSpPr>
          <p:nvPr>
            <p:ph type="title"/>
          </p:nvPr>
        </p:nvSpPr>
        <p:spPr/>
        <p:txBody>
          <a:bodyPr/>
          <a:lstStyle/>
          <a:p>
            <a:r>
              <a:rPr lang="zh-TW" altLang="en-US" dirty="0"/>
              <a:t>新北市各級學校內部控制制度</a:t>
            </a:r>
          </a:p>
        </p:txBody>
      </p:sp>
      <p:graphicFrame>
        <p:nvGraphicFramePr>
          <p:cNvPr id="4" name="資料庫圖表 3"/>
          <p:cNvGraphicFramePr/>
          <p:nvPr>
            <p:extLst>
              <p:ext uri="{D42A27DB-BD31-4B8C-83A1-F6EECF244321}">
                <p14:modId xmlns:p14="http://schemas.microsoft.com/office/powerpoint/2010/main" val="1490280580"/>
              </p:ext>
            </p:extLst>
          </p:nvPr>
        </p:nvGraphicFramePr>
        <p:xfrm>
          <a:off x="251520" y="3212976"/>
          <a:ext cx="8568952"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81999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a:xfrm>
            <a:off x="2195736" y="2204864"/>
            <a:ext cx="5184576" cy="4104456"/>
          </a:xfrm>
        </p:spPr>
        <p:txBody>
          <a:bodyPr>
            <a:normAutofit/>
          </a:bodyPr>
          <a:lstStyle/>
          <a:p>
            <a:pPr>
              <a:spcBef>
                <a:spcPts val="1800"/>
              </a:spcBef>
              <a:spcAft>
                <a:spcPts val="600"/>
              </a:spcAft>
            </a:pPr>
            <a:r>
              <a:rPr lang="zh-TW" altLang="en-US" sz="4400" dirty="0"/>
              <a:t>控管風險即時修正</a:t>
            </a:r>
            <a:endParaRPr lang="en-US" altLang="zh-TW" sz="4400" dirty="0"/>
          </a:p>
          <a:p>
            <a:pPr>
              <a:spcBef>
                <a:spcPts val="1800"/>
              </a:spcBef>
              <a:spcAft>
                <a:spcPts val="600"/>
              </a:spcAft>
            </a:pPr>
            <a:r>
              <a:rPr lang="zh-TW" altLang="en-US" sz="4400" dirty="0"/>
              <a:t>化繁為簡精進流程</a:t>
            </a:r>
            <a:endParaRPr lang="en-US" altLang="zh-TW" sz="4400" dirty="0"/>
          </a:p>
          <a:p>
            <a:pPr>
              <a:spcBef>
                <a:spcPts val="1800"/>
              </a:spcBef>
              <a:spcAft>
                <a:spcPts val="600"/>
              </a:spcAft>
            </a:pPr>
            <a:r>
              <a:rPr lang="zh-TW" altLang="en-US" sz="4400" dirty="0"/>
              <a:t>全員參與凝聚共識</a:t>
            </a:r>
            <a:endParaRPr lang="en-US" altLang="zh-TW" sz="4400" dirty="0"/>
          </a:p>
          <a:p>
            <a:pPr>
              <a:spcBef>
                <a:spcPts val="1800"/>
              </a:spcBef>
              <a:spcAft>
                <a:spcPts val="600"/>
              </a:spcAft>
            </a:pPr>
            <a:r>
              <a:rPr lang="zh-TW" altLang="en-US" sz="4400" dirty="0" smtClean="0"/>
              <a:t>機關首長</a:t>
            </a:r>
            <a:r>
              <a:rPr lang="zh-TW" altLang="en-US" sz="4400" dirty="0"/>
              <a:t>全力支持</a:t>
            </a:r>
            <a:endParaRPr lang="en-US" altLang="zh-TW" sz="4400" dirty="0"/>
          </a:p>
          <a:p>
            <a:endParaRPr lang="zh-TW" altLang="en-US" dirty="0"/>
          </a:p>
        </p:txBody>
      </p:sp>
      <p:sp>
        <p:nvSpPr>
          <p:cNvPr id="3" name="標題 2"/>
          <p:cNvSpPr>
            <a:spLocks noGrp="1"/>
          </p:cNvSpPr>
          <p:nvPr>
            <p:ph type="title"/>
          </p:nvPr>
        </p:nvSpPr>
        <p:spPr/>
        <p:txBody>
          <a:bodyPr/>
          <a:lstStyle/>
          <a:p>
            <a:r>
              <a:rPr lang="zh-TW" altLang="en-US" dirty="0"/>
              <a:t>新北市各級學校內部控制制度</a:t>
            </a:r>
          </a:p>
        </p:txBody>
      </p:sp>
    </p:spTree>
    <p:extLst>
      <p:ext uri="{BB962C8B-B14F-4D97-AF65-F5344CB8AC3E}">
        <p14:creationId xmlns:p14="http://schemas.microsoft.com/office/powerpoint/2010/main" val="16256014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268760"/>
            <a:ext cx="7772400" cy="2448272"/>
          </a:xfrm>
        </p:spPr>
        <p:txBody>
          <a:bodyPr>
            <a:noAutofit/>
          </a:bodyPr>
          <a:lstStyle/>
          <a:p>
            <a:r>
              <a:rPr lang="zh-TW" altLang="en-US" sz="6600" dirty="0">
                <a:solidFill>
                  <a:srgbClr val="0000FF"/>
                </a:solidFill>
                <a:effectLst>
                  <a:outerShdw blurRad="38100" dist="38100" dir="2700000" algn="tl">
                    <a:srgbClr val="000000">
                      <a:alpha val="43137"/>
                    </a:srgbClr>
                  </a:outerShdw>
                </a:effectLst>
                <a:latin typeface="Vladimir Script" panose="03050402040407070305" pitchFamily="66" charset="0"/>
              </a:rPr>
              <a:t>簡報結束</a:t>
            </a:r>
            <a:r>
              <a:rPr lang="en-US" altLang="zh-TW" sz="6600" dirty="0">
                <a:solidFill>
                  <a:srgbClr val="0000FF"/>
                </a:solidFill>
                <a:effectLst>
                  <a:outerShdw blurRad="38100" dist="38100" dir="2700000" algn="tl">
                    <a:srgbClr val="000000">
                      <a:alpha val="43137"/>
                    </a:srgbClr>
                  </a:outerShdw>
                </a:effectLst>
                <a:latin typeface="Vladimir Script" panose="03050402040407070305" pitchFamily="66" charset="0"/>
              </a:rPr>
              <a:t/>
            </a:r>
            <a:br>
              <a:rPr lang="en-US" altLang="zh-TW" sz="6600" dirty="0">
                <a:solidFill>
                  <a:srgbClr val="0000FF"/>
                </a:solidFill>
                <a:effectLst>
                  <a:outerShdw blurRad="38100" dist="38100" dir="2700000" algn="tl">
                    <a:srgbClr val="000000">
                      <a:alpha val="43137"/>
                    </a:srgbClr>
                  </a:outerShdw>
                </a:effectLst>
                <a:latin typeface="Vladimir Script" panose="03050402040407070305" pitchFamily="66" charset="0"/>
              </a:rPr>
            </a:br>
            <a:r>
              <a:rPr lang="zh-TW" altLang="en-US" sz="6600" dirty="0">
                <a:solidFill>
                  <a:srgbClr val="0000FF"/>
                </a:solidFill>
                <a:effectLst>
                  <a:outerShdw blurRad="38100" dist="38100" dir="2700000" algn="tl">
                    <a:srgbClr val="000000">
                      <a:alpha val="43137"/>
                    </a:srgbClr>
                  </a:outerShdw>
                </a:effectLst>
                <a:latin typeface="Vladimir Script" panose="03050402040407070305" pitchFamily="66" charset="0"/>
              </a:rPr>
              <a:t>敬請指教</a:t>
            </a:r>
            <a:endParaRPr lang="zh-TW" altLang="en-US" sz="66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3253" y="2708920"/>
            <a:ext cx="1025131"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72984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波形">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波形">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波形">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1211</TotalTime>
  <Words>1690</Words>
  <Application>Microsoft Office PowerPoint</Application>
  <PresentationFormat>如螢幕大小 (4:3)</PresentationFormat>
  <Paragraphs>144</Paragraphs>
  <Slides>25</Slides>
  <Notes>0</Notes>
  <HiddenSlides>0</HiddenSlides>
  <MMClips>0</MMClips>
  <ScaleCrop>false</ScaleCrop>
  <HeadingPairs>
    <vt:vector size="4" baseType="variant">
      <vt:variant>
        <vt:lpstr>佈景主題</vt:lpstr>
      </vt:variant>
      <vt:variant>
        <vt:i4>1</vt:i4>
      </vt:variant>
      <vt:variant>
        <vt:lpstr>投影片標題</vt:lpstr>
      </vt:variant>
      <vt:variant>
        <vt:i4>25</vt:i4>
      </vt:variant>
    </vt:vector>
  </HeadingPairs>
  <TitlesOfParts>
    <vt:vector size="26" baseType="lpstr">
      <vt:lpstr>波形</vt:lpstr>
      <vt:lpstr>新北市各級學校內部控制制度實施計畫說明會</vt:lpstr>
      <vt:lpstr>新北市各級學校內部控制制度</vt:lpstr>
      <vt:lpstr>前          言</vt:lpstr>
      <vt:lpstr>新北市各級學校內部控制制度</vt:lpstr>
      <vt:lpstr>新北市各級學校內部控制制度</vt:lpstr>
      <vt:lpstr>新北市各級學校內部控制制度大事紀   </vt:lpstr>
      <vt:lpstr>新北市各級學校內部控制制度</vt:lpstr>
      <vt:lpstr>新北市各級學校內部控制制度</vt:lpstr>
      <vt:lpstr>實施計畫-目的、作業內容    </vt:lpstr>
      <vt:lpstr>新北市各級學校內部控制制度</vt:lpstr>
      <vt:lpstr>實施計畫-作業流程      </vt:lpstr>
      <vt:lpstr>新北市各級學校內部控制制度</vt:lpstr>
      <vt:lpstr>新北市各級學校內部控制制度</vt:lpstr>
      <vt:lpstr>新北市各級學校內部控制制度</vt:lpstr>
      <vt:lpstr>新北市各級學校內部控制制度</vt:lpstr>
      <vt:lpstr>新北市各級學校內部控制制度</vt:lpstr>
      <vt:lpstr>新北市各級學校內部控制制度</vt:lpstr>
      <vt:lpstr>新北市各級學校內部控制制度</vt:lpstr>
      <vt:lpstr>新北市各級學校內部控制制度</vt:lpstr>
      <vt:lpstr>新增內控項目實作範例       </vt:lpstr>
      <vt:lpstr>新北市各級學校內部控制制度</vt:lpstr>
      <vt:lpstr>結          語</vt:lpstr>
      <vt:lpstr>新北市各級學校內部控制制度</vt:lpstr>
      <vt:lpstr>新北市各級學校內部控制制度</vt:lpstr>
      <vt:lpstr>簡報結束 敬請指教</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新北市各級學校內部控制制度實施計畫說明會</dc:title>
  <dc:creator>張玉芬</dc:creator>
  <cp:lastModifiedBy>張玉芬</cp:lastModifiedBy>
  <cp:revision>54</cp:revision>
  <cp:lastPrinted>2016-06-24T11:17:43Z</cp:lastPrinted>
  <dcterms:created xsi:type="dcterms:W3CDTF">2016-06-21T03:35:02Z</dcterms:created>
  <dcterms:modified xsi:type="dcterms:W3CDTF">2016-06-28T02:44:50Z</dcterms:modified>
</cp:coreProperties>
</file>