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801600" cy="9601200" type="A3"/>
  <p:notesSz cx="6858000" cy="9144000"/>
  <p:defaultTextStyle>
    <a:defPPr>
      <a:defRPr lang="zh-TW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>
          <p15:clr>
            <a:srgbClr val="A4A3A4"/>
          </p15:clr>
        </p15:guide>
        <p15:guide id="2" pos="40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00"/>
    <a:srgbClr val="FF7415"/>
    <a:srgbClr val="663300"/>
    <a:srgbClr val="CC9900"/>
    <a:srgbClr val="006600"/>
    <a:srgbClr val="D25500"/>
    <a:srgbClr val="957DB1"/>
    <a:srgbClr val="876DA7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73" autoAdjust="0"/>
    <p:restoredTop sz="94660"/>
  </p:normalViewPr>
  <p:slideViewPr>
    <p:cSldViewPr>
      <p:cViewPr>
        <p:scale>
          <a:sx n="90" d="100"/>
          <a:sy n="90" d="100"/>
        </p:scale>
        <p:origin x="-2016" y="-1402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60120" y="2982596"/>
            <a:ext cx="10881360" cy="205803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CB888-4BB6-49FF-B553-24CBA27BE32C}" type="datetimeFigureOut">
              <a:rPr lang="zh-TW" altLang="en-US" smtClean="0"/>
              <a:t>2019/2/28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D104A-691A-4988-A139-D93F918157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601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CB888-4BB6-49FF-B553-24CBA27BE32C}" type="datetimeFigureOut">
              <a:rPr lang="zh-TW" altLang="en-US" smtClean="0"/>
              <a:t>2019/2/28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D104A-691A-4988-A139-D93F918157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1470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11238" y="6169661"/>
            <a:ext cx="10881360" cy="1906905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2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CB888-4BB6-49FF-B553-24CBA27BE32C}" type="datetimeFigureOut">
              <a:rPr lang="zh-TW" altLang="en-US" smtClean="0"/>
              <a:t>2019/2/28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D104A-691A-4988-A139-D93F918157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1001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40080" y="2240281"/>
            <a:ext cx="5654040" cy="633634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7480" y="2240281"/>
            <a:ext cx="5654040" cy="633634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CB888-4BB6-49FF-B553-24CBA27BE32C}" type="datetimeFigureOut">
              <a:rPr lang="zh-TW" altLang="en-US" smtClean="0"/>
              <a:t>2019/2/28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D104A-691A-4988-A139-D93F918157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224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503036" y="2149158"/>
            <a:ext cx="5658485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503036" y="3044825"/>
            <a:ext cx="5658485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CB888-4BB6-49FF-B553-24CBA27BE32C}" type="datetimeFigureOut">
              <a:rPr lang="zh-TW" altLang="en-US" smtClean="0"/>
              <a:t>2019/2/28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D104A-691A-4988-A139-D93F918157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9595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CB888-4BB6-49FF-B553-24CBA27BE32C}" type="datetimeFigureOut">
              <a:rPr lang="zh-TW" altLang="en-US" smtClean="0"/>
              <a:t>2019/2/28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D104A-691A-4988-A139-D93F918157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5238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CB888-4BB6-49FF-B553-24CBA27BE32C}" type="datetimeFigureOut">
              <a:rPr lang="zh-TW" altLang="en-US" smtClean="0"/>
              <a:t>2019/2/28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D104A-691A-4988-A139-D93F918157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8986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40081" y="382270"/>
            <a:ext cx="4211638" cy="162687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05070" y="382271"/>
            <a:ext cx="7156450" cy="8194358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40081" y="2009141"/>
            <a:ext cx="4211638" cy="6567488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CB888-4BB6-49FF-B553-24CBA27BE32C}" type="datetimeFigureOut">
              <a:rPr lang="zh-TW" altLang="en-US" smtClean="0"/>
              <a:t>2019/2/28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D104A-691A-4988-A139-D93F918157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7100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4500"/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7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CB888-4BB6-49FF-B553-24CBA27BE32C}" type="datetimeFigureOut">
              <a:rPr lang="zh-TW" altLang="en-US" smtClean="0"/>
              <a:t>2019/2/28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D104A-691A-4988-A139-D93F918157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7674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CB888-4BB6-49FF-B553-24CBA27BE32C}" type="datetimeFigureOut">
              <a:rPr lang="zh-TW" altLang="en-US" smtClean="0"/>
              <a:t>2019/2/28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D104A-691A-4988-A139-D93F918157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9265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281160" y="384494"/>
            <a:ext cx="2880360" cy="819213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40080" y="384494"/>
            <a:ext cx="8427720" cy="819213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CB888-4BB6-49FF-B553-24CBA27BE32C}" type="datetimeFigureOut">
              <a:rPr lang="zh-TW" altLang="en-US" smtClean="0"/>
              <a:t>2019/2/28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D104A-691A-4988-A139-D93F918157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228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40080" y="2240281"/>
            <a:ext cx="11521440" cy="6336348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400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FCB888-4BB6-49FF-B553-24CBA27BE32C}" type="datetimeFigureOut">
              <a:rPr lang="zh-TW" altLang="en-US" smtClean="0"/>
              <a:t>2019/2/28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373880" y="8898891"/>
            <a:ext cx="40538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1744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D104A-691A-4988-A139-D93F918157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278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11075988" y="1570765"/>
            <a:ext cx="1864297" cy="3231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1450" b="1" dirty="0" smtClean="0">
                <a:ln w="3175">
                  <a:noFill/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文鼎中圓" pitchFamily="49" charset="-120"/>
                <a:ea typeface="文鼎中圓" pitchFamily="49" charset="-120"/>
              </a:rPr>
              <a:t>產業</a:t>
            </a:r>
            <a:r>
              <a:rPr lang="zh-TW" altLang="en-US" sz="1450" b="1" dirty="0">
                <a:ln w="3175">
                  <a:noFill/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文鼎中圓" pitchFamily="49" charset="-120"/>
                <a:ea typeface="文鼎中圓" pitchFamily="49" charset="-120"/>
              </a:rPr>
              <a:t>需求</a:t>
            </a:r>
            <a:r>
              <a:rPr lang="en-US" altLang="zh-TW" sz="1450" b="1" dirty="0">
                <a:ln w="3175">
                  <a:noFill/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文鼎中圓" pitchFamily="49" charset="-120"/>
                <a:ea typeface="文鼎中圓" pitchFamily="49" charset="-120"/>
              </a:rPr>
              <a:t>/</a:t>
            </a:r>
            <a:r>
              <a:rPr lang="zh-TW" altLang="en-US" sz="1450" b="1" dirty="0">
                <a:ln w="3175">
                  <a:noFill/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文鼎中圓" pitchFamily="49" charset="-120"/>
                <a:ea typeface="文鼎中圓" pitchFamily="49" charset="-120"/>
              </a:rPr>
              <a:t>職場進路</a:t>
            </a:r>
          </a:p>
        </p:txBody>
      </p:sp>
      <p:sp>
        <p:nvSpPr>
          <p:cNvPr id="18" name="圓角矩形 17"/>
          <p:cNvSpPr/>
          <p:nvPr/>
        </p:nvSpPr>
        <p:spPr>
          <a:xfrm>
            <a:off x="11306867" y="1903241"/>
            <a:ext cx="1447302" cy="7099531"/>
          </a:xfrm>
          <a:prstGeom prst="roundRect">
            <a:avLst>
              <a:gd name="adj" fmla="val 7953"/>
            </a:avLst>
          </a:prstGeom>
          <a:solidFill>
            <a:srgbClr val="336600">
              <a:alpha val="50196"/>
            </a:srgbClr>
          </a:solidFill>
          <a:ln w="3175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0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11342564" y="1974274"/>
            <a:ext cx="1404276" cy="70275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TW" sz="1500" b="1" dirty="0">
                <a:ln w="0">
                  <a:noFill/>
                  <a:prstDash val="solid"/>
                </a:ln>
                <a:solidFill>
                  <a:schemeClr val="bg1"/>
                </a:solidFill>
                <a:latin typeface="文鼎中圓" pitchFamily="49" charset="-120"/>
                <a:ea typeface="華康中黑體(P)"/>
              </a:rPr>
              <a:t>1</a:t>
            </a:r>
            <a:r>
              <a:rPr lang="en-US" altLang="zh-TW" sz="1500" b="1" dirty="0" smtClean="0">
                <a:ln w="0">
                  <a:noFill/>
                  <a:prstDash val="solid"/>
                </a:ln>
                <a:solidFill>
                  <a:schemeClr val="bg1"/>
                </a:solidFill>
                <a:latin typeface="文鼎中圓" pitchFamily="49" charset="-120"/>
                <a:ea typeface="華康中黑體(P)"/>
              </a:rPr>
              <a:t>.</a:t>
            </a:r>
            <a:r>
              <a:rPr lang="zh-TW" altLang="en-US" sz="1500" b="1" dirty="0" smtClean="0">
                <a:ln w="0">
                  <a:noFill/>
                  <a:prstDash val="solid"/>
                </a:ln>
                <a:solidFill>
                  <a:schemeClr val="bg1"/>
                </a:solidFill>
                <a:latin typeface="文鼎中圓" pitchFamily="49" charset="-120"/>
                <a:ea typeface="華康中黑體(P)"/>
              </a:rPr>
              <a:t>模具技術人員</a:t>
            </a:r>
            <a:endParaRPr lang="en-US" altLang="zh-TW" sz="1500" b="1" dirty="0" smtClean="0">
              <a:ln w="0">
                <a:noFill/>
                <a:prstDash val="solid"/>
              </a:ln>
              <a:solidFill>
                <a:schemeClr val="bg1"/>
              </a:solidFill>
              <a:latin typeface="文鼎中圓" pitchFamily="49" charset="-120"/>
              <a:ea typeface="華康中黑體(P)"/>
            </a:endParaRPr>
          </a:p>
          <a:p>
            <a:endParaRPr lang="en-US" altLang="zh-TW" sz="1500" b="1" dirty="0">
              <a:ln w="0">
                <a:noFill/>
                <a:prstDash val="solid"/>
              </a:ln>
              <a:solidFill>
                <a:schemeClr val="bg1"/>
              </a:solidFill>
              <a:latin typeface="文鼎中圓" pitchFamily="49" charset="-120"/>
              <a:ea typeface="華康中黑體(P)"/>
            </a:endParaRPr>
          </a:p>
          <a:p>
            <a:r>
              <a:rPr lang="en-US" altLang="zh-TW" sz="1500" b="1" dirty="0" smtClean="0">
                <a:ln w="0">
                  <a:noFill/>
                  <a:prstDash val="solid"/>
                </a:ln>
                <a:solidFill>
                  <a:schemeClr val="bg1"/>
                </a:solidFill>
                <a:latin typeface="文鼎中圓" pitchFamily="49" charset="-120"/>
                <a:ea typeface="華康中黑體(P)"/>
              </a:rPr>
              <a:t>2.</a:t>
            </a:r>
            <a:r>
              <a:rPr lang="zh-TW" altLang="en-US" sz="1500" b="1" dirty="0" smtClean="0">
                <a:ln w="0">
                  <a:noFill/>
                  <a:prstDash val="solid"/>
                </a:ln>
                <a:solidFill>
                  <a:schemeClr val="bg1"/>
                </a:solidFill>
                <a:latin typeface="文鼎中圓" pitchFamily="49" charset="-120"/>
                <a:ea typeface="華康中黑體(P)"/>
              </a:rPr>
              <a:t>機械技術人員</a:t>
            </a:r>
            <a:endParaRPr lang="en-US" altLang="zh-TW" sz="1500" b="1" dirty="0" smtClean="0">
              <a:ln w="0">
                <a:noFill/>
                <a:prstDash val="solid"/>
              </a:ln>
              <a:solidFill>
                <a:schemeClr val="bg1"/>
              </a:solidFill>
              <a:latin typeface="文鼎中圓" pitchFamily="49" charset="-120"/>
              <a:ea typeface="華康中黑體(P)"/>
            </a:endParaRPr>
          </a:p>
          <a:p>
            <a:endParaRPr lang="en-US" altLang="zh-TW" sz="1500" dirty="0" smtClean="0">
              <a:ln w="0">
                <a:noFill/>
                <a:prstDash val="solid"/>
              </a:ln>
              <a:solidFill>
                <a:schemeClr val="bg1"/>
              </a:solidFill>
              <a:latin typeface="文鼎中圓" pitchFamily="49" charset="-120"/>
              <a:ea typeface="華康中黑體(P)"/>
            </a:endParaRPr>
          </a:p>
          <a:p>
            <a:endParaRPr lang="en-US" altLang="zh-TW" sz="1500" dirty="0" smtClean="0">
              <a:ln w="0">
                <a:noFill/>
                <a:prstDash val="solid"/>
              </a:ln>
              <a:solidFill>
                <a:schemeClr val="bg1"/>
              </a:solidFill>
              <a:latin typeface="文鼎中圓" pitchFamily="49" charset="-120"/>
              <a:ea typeface="華康中黑體(P)"/>
            </a:endParaRPr>
          </a:p>
          <a:p>
            <a:pPr>
              <a:spcBef>
                <a:spcPts val="1680"/>
              </a:spcBef>
            </a:pPr>
            <a:r>
              <a:rPr lang="en-US" altLang="zh-TW" sz="1500" b="1" dirty="0">
                <a:ln w="0">
                  <a:noFill/>
                  <a:prstDash val="solid"/>
                </a:ln>
                <a:solidFill>
                  <a:srgbClr val="0000FF"/>
                </a:solidFill>
                <a:latin typeface="文鼎中圓" pitchFamily="49" charset="-120"/>
                <a:ea typeface="華康中黑體(P)"/>
              </a:rPr>
              <a:t>3</a:t>
            </a:r>
            <a:r>
              <a:rPr lang="en-US" altLang="zh-TW" sz="1500" b="1" dirty="0" smtClean="0">
                <a:ln w="0">
                  <a:noFill/>
                  <a:prstDash val="solid"/>
                </a:ln>
                <a:solidFill>
                  <a:srgbClr val="0000FF"/>
                </a:solidFill>
                <a:latin typeface="文鼎中圓" pitchFamily="49" charset="-120"/>
                <a:ea typeface="華康中黑體(P)"/>
              </a:rPr>
              <a:t>.</a:t>
            </a:r>
            <a:r>
              <a:rPr lang="zh-TW" altLang="en-US" sz="1500" b="1" dirty="0" smtClean="0">
                <a:ln w="0">
                  <a:noFill/>
                  <a:prstDash val="solid"/>
                </a:ln>
                <a:solidFill>
                  <a:srgbClr val="0000FF"/>
                </a:solidFill>
                <a:latin typeface="文鼎中圓" pitchFamily="49" charset="-120"/>
                <a:ea typeface="華康中黑體(P)"/>
              </a:rPr>
              <a:t>塑膠模具技術  人員</a:t>
            </a:r>
            <a:endParaRPr lang="en-US" altLang="zh-TW" sz="1500" b="1" dirty="0" smtClean="0">
              <a:ln w="0">
                <a:noFill/>
                <a:prstDash val="solid"/>
              </a:ln>
              <a:solidFill>
                <a:srgbClr val="0000FF"/>
              </a:solidFill>
              <a:latin typeface="文鼎中圓" pitchFamily="49" charset="-120"/>
              <a:ea typeface="華康中黑體(P)"/>
            </a:endParaRPr>
          </a:p>
          <a:p>
            <a:pPr>
              <a:spcBef>
                <a:spcPts val="1680"/>
              </a:spcBef>
            </a:pPr>
            <a:r>
              <a:rPr lang="en-US" altLang="zh-TW" sz="1500" b="1" dirty="0">
                <a:ln w="0">
                  <a:noFill/>
                  <a:prstDash val="solid"/>
                </a:ln>
                <a:solidFill>
                  <a:srgbClr val="0000FF"/>
                </a:solidFill>
                <a:latin typeface="文鼎中圓" pitchFamily="49" charset="-120"/>
                <a:ea typeface="華康中黑體(P)"/>
              </a:rPr>
              <a:t>4</a:t>
            </a:r>
            <a:r>
              <a:rPr lang="en-US" altLang="zh-TW" sz="1500" b="1" dirty="0" smtClean="0">
                <a:ln w="0">
                  <a:noFill/>
                  <a:prstDash val="solid"/>
                </a:ln>
                <a:solidFill>
                  <a:srgbClr val="0000FF"/>
                </a:solidFill>
                <a:latin typeface="文鼎中圓" pitchFamily="49" charset="-120"/>
                <a:ea typeface="華康中黑體(P)"/>
              </a:rPr>
              <a:t>.</a:t>
            </a:r>
            <a:r>
              <a:rPr lang="zh-TW" altLang="en-US" sz="1500" b="1" dirty="0" smtClean="0">
                <a:ln w="0">
                  <a:noFill/>
                  <a:prstDash val="solid"/>
                </a:ln>
                <a:solidFill>
                  <a:srgbClr val="0000FF"/>
                </a:solidFill>
                <a:latin typeface="文鼎中圓" pitchFamily="49" charset="-120"/>
                <a:ea typeface="華康中黑體(P)"/>
              </a:rPr>
              <a:t>金屬模具技術人</a:t>
            </a:r>
            <a:r>
              <a:rPr lang="zh-TW" altLang="en-US" sz="1500" b="1" dirty="0">
                <a:ln w="0">
                  <a:noFill/>
                  <a:prstDash val="solid"/>
                </a:ln>
                <a:solidFill>
                  <a:srgbClr val="0000FF"/>
                </a:solidFill>
                <a:latin typeface="文鼎中圓" pitchFamily="49" charset="-120"/>
                <a:ea typeface="華康中黑體(P)"/>
              </a:rPr>
              <a:t>員</a:t>
            </a:r>
            <a:endParaRPr lang="en-US" altLang="zh-TW" sz="1500" b="1" dirty="0" smtClean="0">
              <a:ln w="0">
                <a:noFill/>
                <a:prstDash val="solid"/>
              </a:ln>
              <a:solidFill>
                <a:srgbClr val="0000FF"/>
              </a:solidFill>
              <a:latin typeface="文鼎中圓" pitchFamily="49" charset="-120"/>
              <a:ea typeface="華康中黑體(P)"/>
            </a:endParaRPr>
          </a:p>
          <a:p>
            <a:pPr>
              <a:spcBef>
                <a:spcPts val="1680"/>
              </a:spcBef>
            </a:pPr>
            <a:r>
              <a:rPr lang="en-US" altLang="zh-TW" sz="1500" b="1" dirty="0">
                <a:ln w="0">
                  <a:noFill/>
                  <a:prstDash val="solid"/>
                </a:ln>
                <a:solidFill>
                  <a:srgbClr val="0000FF"/>
                </a:solidFill>
                <a:latin typeface="文鼎中圓" pitchFamily="49" charset="-120"/>
                <a:ea typeface="華康中黑體(P)"/>
              </a:rPr>
              <a:t>5</a:t>
            </a:r>
            <a:r>
              <a:rPr lang="en-US" altLang="zh-TW" sz="1500" b="1" dirty="0" smtClean="0">
                <a:ln w="0">
                  <a:noFill/>
                  <a:prstDash val="solid"/>
                </a:ln>
                <a:solidFill>
                  <a:srgbClr val="0000FF"/>
                </a:solidFill>
                <a:latin typeface="文鼎中圓" pitchFamily="49" charset="-120"/>
                <a:ea typeface="華康中黑體(P)"/>
              </a:rPr>
              <a:t>.</a:t>
            </a:r>
            <a:r>
              <a:rPr lang="zh-TW" altLang="en-US" sz="1500" b="1" dirty="0" smtClean="0">
                <a:ln w="0">
                  <a:noFill/>
                  <a:prstDash val="solid"/>
                </a:ln>
                <a:solidFill>
                  <a:srgbClr val="0000FF"/>
                </a:solidFill>
                <a:latin typeface="文鼎中圓" pitchFamily="49" charset="-120"/>
                <a:ea typeface="華康中黑體(P)"/>
              </a:rPr>
              <a:t>沖壓模具技術人員</a:t>
            </a:r>
            <a:endParaRPr lang="en-US" altLang="zh-TW" sz="1500" b="1" dirty="0" smtClean="0">
              <a:ln w="0">
                <a:noFill/>
                <a:prstDash val="solid"/>
              </a:ln>
              <a:solidFill>
                <a:srgbClr val="0000FF"/>
              </a:solidFill>
              <a:latin typeface="文鼎中圓" pitchFamily="49" charset="-120"/>
              <a:ea typeface="文鼎新藝體" pitchFamily="49" charset="-120"/>
            </a:endParaRPr>
          </a:p>
          <a:p>
            <a:pPr>
              <a:spcBef>
                <a:spcPts val="1680"/>
              </a:spcBef>
            </a:pPr>
            <a:r>
              <a:rPr lang="en-US" altLang="zh-TW" sz="1500" b="1" dirty="0">
                <a:ln w="0">
                  <a:noFill/>
                  <a:prstDash val="solid"/>
                </a:ln>
                <a:solidFill>
                  <a:srgbClr val="FFFF00"/>
                </a:solidFill>
                <a:latin typeface="文鼎中圓" pitchFamily="49" charset="-120"/>
                <a:ea typeface="文鼎新藝體" pitchFamily="49" charset="-120"/>
              </a:rPr>
              <a:t>6</a:t>
            </a:r>
            <a:r>
              <a:rPr lang="en-US" altLang="zh-TW" sz="1500" b="1" dirty="0" smtClean="0">
                <a:ln w="0">
                  <a:noFill/>
                  <a:prstDash val="solid"/>
                </a:ln>
                <a:solidFill>
                  <a:srgbClr val="FFFF00"/>
                </a:solidFill>
                <a:latin typeface="文鼎中圓" pitchFamily="49" charset="-120"/>
                <a:ea typeface="文鼎新藝體" pitchFamily="49" charset="-120"/>
              </a:rPr>
              <a:t>.CAD/CAM</a:t>
            </a:r>
            <a:r>
              <a:rPr lang="zh-TW" altLang="en-US" sz="1500" b="1" dirty="0" smtClean="0">
                <a:ln w="0">
                  <a:noFill/>
                  <a:prstDash val="solid"/>
                </a:ln>
                <a:solidFill>
                  <a:srgbClr val="FFFF00"/>
                </a:solidFill>
                <a:latin typeface="文鼎中圓" pitchFamily="49" charset="-120"/>
                <a:ea typeface="文鼎新藝體" pitchFamily="49" charset="-120"/>
              </a:rPr>
              <a:t>工程師</a:t>
            </a:r>
            <a:endParaRPr lang="en-US" altLang="zh-TW" sz="1500" b="1" dirty="0" smtClean="0">
              <a:ln w="0">
                <a:noFill/>
                <a:prstDash val="solid"/>
              </a:ln>
              <a:solidFill>
                <a:srgbClr val="FFFF00"/>
              </a:solidFill>
              <a:latin typeface="文鼎中圓" pitchFamily="49" charset="-120"/>
              <a:ea typeface="文鼎新藝體" pitchFamily="49" charset="-120"/>
            </a:endParaRPr>
          </a:p>
          <a:p>
            <a:pPr>
              <a:spcBef>
                <a:spcPts val="1680"/>
              </a:spcBef>
            </a:pPr>
            <a:r>
              <a:rPr lang="en-US" altLang="zh-TW" sz="1500" b="1" dirty="0">
                <a:ln w="0">
                  <a:noFill/>
                  <a:prstDash val="solid"/>
                </a:ln>
                <a:solidFill>
                  <a:srgbClr val="FFFF00"/>
                </a:solidFill>
                <a:latin typeface="文鼎中圓" pitchFamily="49" charset="-120"/>
                <a:ea typeface="文鼎新藝體" pitchFamily="49" charset="-120"/>
              </a:rPr>
              <a:t>7</a:t>
            </a:r>
            <a:r>
              <a:rPr lang="en-US" altLang="zh-TW" sz="1500" b="1" dirty="0" smtClean="0">
                <a:ln w="0">
                  <a:noFill/>
                  <a:prstDash val="solid"/>
                </a:ln>
                <a:solidFill>
                  <a:srgbClr val="FFFF00"/>
                </a:solidFill>
                <a:latin typeface="文鼎中圓" pitchFamily="49" charset="-120"/>
                <a:ea typeface="文鼎新藝體" pitchFamily="49" charset="-120"/>
              </a:rPr>
              <a:t>.CNC</a:t>
            </a:r>
            <a:r>
              <a:rPr lang="zh-TW" altLang="en-US" sz="1500" b="1" dirty="0" smtClean="0">
                <a:ln w="0">
                  <a:noFill/>
                  <a:prstDash val="solid"/>
                </a:ln>
                <a:solidFill>
                  <a:srgbClr val="FFFF00"/>
                </a:solidFill>
                <a:latin typeface="文鼎中圓" pitchFamily="49" charset="-120"/>
                <a:ea typeface="文鼎新藝體" pitchFamily="49" charset="-120"/>
              </a:rPr>
              <a:t>機台操作人員</a:t>
            </a:r>
            <a:endParaRPr lang="en-US" altLang="zh-TW" sz="1500" b="1" dirty="0" smtClean="0">
              <a:ln w="0">
                <a:noFill/>
                <a:prstDash val="solid"/>
              </a:ln>
              <a:solidFill>
                <a:srgbClr val="FFFF00"/>
              </a:solidFill>
              <a:latin typeface="文鼎中圓" pitchFamily="49" charset="-120"/>
              <a:ea typeface="文鼎新藝體" pitchFamily="49" charset="-120"/>
            </a:endParaRPr>
          </a:p>
          <a:p>
            <a:pPr>
              <a:spcBef>
                <a:spcPts val="1680"/>
              </a:spcBef>
            </a:pPr>
            <a:r>
              <a:rPr lang="en-US" altLang="zh-TW" sz="1500" b="1" dirty="0">
                <a:ln w="0">
                  <a:noFill/>
                  <a:prstDash val="solid"/>
                </a:ln>
                <a:solidFill>
                  <a:srgbClr val="FF0000"/>
                </a:solidFill>
                <a:latin typeface="文鼎中圓" pitchFamily="49" charset="-120"/>
                <a:ea typeface="文鼎新藝體" pitchFamily="49" charset="-120"/>
              </a:rPr>
              <a:t>8</a:t>
            </a:r>
            <a:r>
              <a:rPr lang="en-US" altLang="zh-TW" sz="1500" b="1" dirty="0" smtClean="0">
                <a:ln w="0">
                  <a:noFill/>
                  <a:prstDash val="solid"/>
                </a:ln>
                <a:solidFill>
                  <a:srgbClr val="FF0000"/>
                </a:solidFill>
                <a:latin typeface="文鼎中圓" pitchFamily="49" charset="-120"/>
                <a:ea typeface="文鼎新藝體" pitchFamily="49" charset="-120"/>
              </a:rPr>
              <a:t>.</a:t>
            </a:r>
            <a:r>
              <a:rPr lang="zh-TW" altLang="en-US" sz="1500" b="1" dirty="0" smtClean="0">
                <a:ln w="0">
                  <a:noFill/>
                  <a:prstDash val="solid"/>
                </a:ln>
                <a:solidFill>
                  <a:srgbClr val="FF0000"/>
                </a:solidFill>
                <a:latin typeface="文鼎中圓" pitchFamily="49" charset="-120"/>
                <a:ea typeface="文鼎新藝體" pitchFamily="49" charset="-120"/>
              </a:rPr>
              <a:t>機構設計技術人員</a:t>
            </a:r>
            <a:endParaRPr lang="en-US" altLang="zh-TW" sz="1500" b="1" dirty="0" smtClean="0">
              <a:ln w="0">
                <a:noFill/>
                <a:prstDash val="solid"/>
              </a:ln>
              <a:solidFill>
                <a:srgbClr val="FF0000"/>
              </a:solidFill>
              <a:latin typeface="文鼎中圓" pitchFamily="49" charset="-120"/>
              <a:ea typeface="文鼎新藝體" pitchFamily="49" charset="-120"/>
            </a:endParaRPr>
          </a:p>
          <a:p>
            <a:pPr>
              <a:spcBef>
                <a:spcPts val="1680"/>
              </a:spcBef>
            </a:pPr>
            <a:endParaRPr lang="en-US" altLang="zh-TW" sz="1500" b="1" dirty="0" smtClean="0">
              <a:ln w="3175">
                <a:noFill/>
                <a:prstDash val="solid"/>
              </a:ln>
              <a:solidFill>
                <a:srgbClr val="002060"/>
              </a:solidFill>
              <a:latin typeface="文鼎中圓" pitchFamily="49" charset="-120"/>
              <a:ea typeface="文鼎新藝體" pitchFamily="49" charset="-120"/>
            </a:endParaRPr>
          </a:p>
          <a:p>
            <a:pPr>
              <a:spcBef>
                <a:spcPts val="1680"/>
              </a:spcBef>
            </a:pPr>
            <a:endParaRPr lang="en-US" altLang="zh-TW" sz="1500" b="1" dirty="0">
              <a:ln w="3175">
                <a:noFill/>
                <a:prstDash val="solid"/>
              </a:ln>
              <a:solidFill>
                <a:srgbClr val="FF0000"/>
              </a:solidFill>
              <a:latin typeface="文鼎中圓" pitchFamily="49" charset="-120"/>
              <a:ea typeface="文鼎新藝體" pitchFamily="49" charset="-120"/>
            </a:endParaRPr>
          </a:p>
          <a:p>
            <a:pPr>
              <a:spcBef>
                <a:spcPts val="1680"/>
              </a:spcBef>
            </a:pPr>
            <a:endParaRPr lang="en-US" altLang="zh-TW" sz="1500" dirty="0">
              <a:ln w="3175">
                <a:noFill/>
                <a:prstDash val="solid"/>
              </a:ln>
              <a:solidFill>
                <a:srgbClr val="0000FF"/>
              </a:solidFill>
              <a:latin typeface="文鼎中圓" pitchFamily="49" charset="-120"/>
              <a:ea typeface="文鼎新藝體" pitchFamily="49" charset="-120"/>
            </a:endParaRPr>
          </a:p>
          <a:p>
            <a:pPr>
              <a:spcBef>
                <a:spcPts val="1680"/>
              </a:spcBef>
            </a:pPr>
            <a:endParaRPr lang="en-US" altLang="zh-TW" sz="1500" dirty="0">
              <a:ln w="3175">
                <a:noFill/>
                <a:prstDash val="solid"/>
              </a:ln>
              <a:solidFill>
                <a:srgbClr val="FF6600"/>
              </a:solidFill>
              <a:latin typeface="文鼎中圓" pitchFamily="49" charset="-120"/>
              <a:ea typeface="文鼎新藝體" pitchFamily="49" charset="-120"/>
            </a:endParaRPr>
          </a:p>
        </p:txBody>
      </p:sp>
      <p:sp>
        <p:nvSpPr>
          <p:cNvPr id="21" name="圓角矩形 20"/>
          <p:cNvSpPr/>
          <p:nvPr/>
        </p:nvSpPr>
        <p:spPr>
          <a:xfrm>
            <a:off x="126207" y="9226599"/>
            <a:ext cx="10969059" cy="326525"/>
          </a:xfrm>
          <a:prstGeom prst="roundRect">
            <a:avLst>
              <a:gd name="adj" fmla="val 7953"/>
            </a:avLst>
          </a:prstGeom>
          <a:solidFill>
            <a:srgbClr val="FFCC66">
              <a:alpha val="50196"/>
            </a:srgbClr>
          </a:solidFill>
          <a:ln w="3175">
            <a:solidFill>
              <a:srgbClr val="FFCC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ea typeface="文鼎新藝體" pitchFamily="49" charset="-120"/>
              </a:rPr>
              <a:t>彈性學習時間、團體</a:t>
            </a:r>
            <a:r>
              <a:rPr lang="zh-TW" altLang="en-US" sz="2000" dirty="0" smtClean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ea typeface="文鼎新藝體" pitchFamily="49" charset="-120"/>
              </a:rPr>
              <a:t>活動時間</a:t>
            </a:r>
            <a:endParaRPr lang="zh-TW" altLang="en-US" sz="2000" dirty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ea typeface="文鼎新藝體" pitchFamily="49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760347" y="1560240"/>
            <a:ext cx="1410145" cy="2797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zh-TW" altLang="en-US" sz="1600" b="1" dirty="0">
                <a:ln w="3175">
                  <a:solidFill>
                    <a:srgbClr val="FF0000"/>
                  </a:solidFill>
                  <a:prstDash val="solid"/>
                </a:ln>
                <a:solidFill>
                  <a:srgbClr val="FF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文鼎中圓" pitchFamily="49" charset="-120"/>
                <a:ea typeface="文鼎中圓" pitchFamily="49" charset="-120"/>
              </a:rPr>
              <a:t> </a:t>
            </a:r>
            <a:r>
              <a:rPr lang="zh-TW" altLang="en-US" sz="1600" b="1" dirty="0" smtClean="0">
                <a:ln w="3175">
                  <a:solidFill>
                    <a:srgbClr val="FF0000"/>
                  </a:solidFill>
                  <a:prstDash val="solid"/>
                </a:ln>
                <a:solidFill>
                  <a:srgbClr val="FF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文鼎中圓" pitchFamily="49" charset="-120"/>
                <a:ea typeface="文鼎中圓" pitchFamily="49" charset="-120"/>
              </a:rPr>
              <a:t>科專業能力</a:t>
            </a:r>
            <a:endParaRPr lang="zh-TW" altLang="en-US" sz="1600" b="1" dirty="0">
              <a:ln w="3175">
                <a:solidFill>
                  <a:srgbClr val="FF0000"/>
                </a:solidFill>
                <a:prstDash val="solid"/>
              </a:ln>
              <a:solidFill>
                <a:srgbClr val="FF99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文鼎中圓" pitchFamily="49" charset="-120"/>
              <a:ea typeface="文鼎中圓" pitchFamily="49" charset="-120"/>
            </a:endParaRPr>
          </a:p>
        </p:txBody>
      </p:sp>
      <p:grpSp>
        <p:nvGrpSpPr>
          <p:cNvPr id="12" name="群組 11"/>
          <p:cNvGrpSpPr/>
          <p:nvPr/>
        </p:nvGrpSpPr>
        <p:grpSpPr>
          <a:xfrm>
            <a:off x="64832" y="-97159"/>
            <a:ext cx="10906381" cy="1559719"/>
            <a:chOff x="-261299" y="-97159"/>
            <a:chExt cx="10906381" cy="1559719"/>
          </a:xfrm>
        </p:grpSpPr>
        <p:sp>
          <p:nvSpPr>
            <p:cNvPr id="20" name="矩形 19"/>
            <p:cNvSpPr/>
            <p:nvPr/>
          </p:nvSpPr>
          <p:spPr>
            <a:xfrm>
              <a:off x="1504256" y="90168"/>
              <a:ext cx="9140826" cy="712709"/>
            </a:xfrm>
            <a:prstGeom prst="rect">
              <a:avLst/>
            </a:prstGeom>
            <a:noFill/>
          </p:spPr>
          <p:txBody>
            <a:bodyPr lIns="20016" tIns="10008" rIns="20016" bIns="10008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 defTabSz="918453">
                <a:defRPr/>
              </a:pPr>
              <a:r>
                <a:rPr lang="zh-TW" altLang="en-US" sz="4500" b="1" dirty="0" smtClean="0">
                  <a:ln w="11430"/>
                  <a:gradFill>
                    <a:gsLst>
                      <a:gs pos="0">
                        <a:srgbClr val="FF9900"/>
                      </a:gs>
                      <a:gs pos="75000">
                        <a:srgbClr val="CC9900"/>
                      </a:gs>
                      <a:gs pos="100000">
                        <a:srgbClr val="CC6600"/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chemeClr val="tx1">
                        <a:alpha val="38000"/>
                      </a:schemeClr>
                    </a:outerShdw>
                  </a:effectLst>
                  <a:latin typeface="華康正顏楷體W5" pitchFamily="65" charset="-120"/>
                  <a:ea typeface="華康正顏楷體W5" pitchFamily="65" charset="-120"/>
                </a:rPr>
                <a:t>新 北 高 工 模 具 科</a:t>
              </a:r>
              <a:endParaRPr lang="zh-TW" altLang="en-US" sz="4500" b="1" dirty="0">
                <a:ln w="11430"/>
                <a:gradFill>
                  <a:gsLst>
                    <a:gs pos="0">
                      <a:srgbClr val="FF9900"/>
                    </a:gs>
                    <a:gs pos="75000">
                      <a:srgbClr val="CC9900"/>
                    </a:gs>
                    <a:gs pos="100000">
                      <a:srgbClr val="CC6600"/>
                    </a:gs>
                  </a:gsLst>
                  <a:lin ang="5400000"/>
                </a:gradFill>
                <a:effectLst>
                  <a:outerShdw blurRad="50800" dist="39000" dir="5460000" algn="tl">
                    <a:schemeClr val="tx1">
                      <a:alpha val="38000"/>
                    </a:schemeClr>
                  </a:outerShdw>
                </a:effectLst>
                <a:latin typeface="華康正顏楷體W5" pitchFamily="65" charset="-120"/>
                <a:ea typeface="華康正顏楷體W5" pitchFamily="65" charset="-120"/>
              </a:endParaRPr>
            </a:p>
          </p:txBody>
        </p:sp>
        <p:pic>
          <p:nvPicPr>
            <p:cNvPr id="1027" name="Picture 3"/>
            <p:cNvPicPr>
              <a:picLocks noChangeAspect="1" noChangeArrowheads="1"/>
            </p:cNvPicPr>
            <p:nvPr/>
          </p:nvPicPr>
          <p:blipFill rotWithShape="1"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166" t="14463" r="35326" b="64303"/>
            <a:stretch/>
          </p:blipFill>
          <p:spPr bwMode="auto">
            <a:xfrm>
              <a:off x="-261299" y="-97159"/>
              <a:ext cx="1699704" cy="15597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3" name="群組 12"/>
          <p:cNvGrpSpPr/>
          <p:nvPr/>
        </p:nvGrpSpPr>
        <p:grpSpPr>
          <a:xfrm>
            <a:off x="9709190" y="1903241"/>
            <a:ext cx="1562644" cy="7142545"/>
            <a:chOff x="9709190" y="1810606"/>
            <a:chExt cx="1562644" cy="7142545"/>
          </a:xfrm>
        </p:grpSpPr>
        <p:sp>
          <p:nvSpPr>
            <p:cNvPr id="16" name="圓角矩形 15"/>
            <p:cNvSpPr/>
            <p:nvPr/>
          </p:nvSpPr>
          <p:spPr>
            <a:xfrm>
              <a:off x="9723834" y="1810606"/>
              <a:ext cx="1548000" cy="7099531"/>
            </a:xfrm>
            <a:prstGeom prst="roundRect">
              <a:avLst>
                <a:gd name="adj" fmla="val 7953"/>
              </a:avLst>
            </a:prstGeom>
            <a:solidFill>
              <a:srgbClr val="663300">
                <a:alpha val="60000"/>
              </a:srgbClr>
            </a:solidFill>
            <a:ln w="3175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000" dirty="0"/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9709190" y="1884549"/>
              <a:ext cx="1561335" cy="706860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Aft>
                  <a:spcPts val="400"/>
                </a:spcAft>
              </a:pPr>
              <a:r>
                <a:rPr lang="en-US" altLang="zh-TW" sz="1200" b="1" dirty="0">
                  <a:ln w="0">
                    <a:noFill/>
                    <a:prstDash val="solid"/>
                  </a:ln>
                  <a:solidFill>
                    <a:schemeClr val="bg1"/>
                  </a:solidFill>
                  <a:latin typeface="華康中黑體(P)" pitchFamily="34" charset="-120"/>
                  <a:ea typeface="華康中黑體(P)"/>
                </a:rPr>
                <a:t>1</a:t>
              </a:r>
              <a:r>
                <a:rPr lang="en-US" altLang="zh-TW" sz="1200" b="1" dirty="0" smtClean="0">
                  <a:ln w="0">
                    <a:noFill/>
                    <a:prstDash val="solid"/>
                  </a:ln>
                  <a:solidFill>
                    <a:schemeClr val="bg1"/>
                  </a:solidFill>
                  <a:latin typeface="華康中黑體(P)" pitchFamily="34" charset="-120"/>
                  <a:ea typeface="華康中黑體(P)"/>
                </a:rPr>
                <a:t>.</a:t>
              </a:r>
              <a:r>
                <a:rPr lang="zh-TW" altLang="en-US" sz="1200" b="1" dirty="0" smtClean="0">
                  <a:ln w="0">
                    <a:noFill/>
                    <a:prstDash val="solid"/>
                  </a:ln>
                  <a:solidFill>
                    <a:schemeClr val="bg1"/>
                  </a:solidFill>
                  <a:latin typeface="華康中黑體(P)" pitchFamily="34" charset="-120"/>
                  <a:ea typeface="華康中黑體(P)"/>
                </a:rPr>
                <a:t>具備放電加工</a:t>
              </a:r>
              <a:r>
                <a:rPr lang="zh-TW" altLang="en-US" sz="1200" b="1" dirty="0" smtClean="0">
                  <a:ln w="0">
                    <a:noFill/>
                    <a:prstDash val="solid"/>
                  </a:ln>
                  <a:solidFill>
                    <a:schemeClr val="bg1"/>
                  </a:solidFill>
                  <a:latin typeface="新細明體" panose="02020500000000000000" pitchFamily="18" charset="-120"/>
                  <a:ea typeface="華康中黑體(P)"/>
                </a:rPr>
                <a:t>、機械</a:t>
              </a:r>
              <a:endParaRPr lang="en-US" altLang="zh-TW" sz="1200" b="1" dirty="0" smtClean="0">
                <a:ln w="0">
                  <a:noFill/>
                  <a:prstDash val="solid"/>
                </a:ln>
                <a:solidFill>
                  <a:schemeClr val="bg1"/>
                </a:solidFill>
                <a:latin typeface="新細明體" panose="02020500000000000000" pitchFamily="18" charset="-120"/>
                <a:ea typeface="華康中黑體(P)"/>
              </a:endParaRPr>
            </a:p>
            <a:p>
              <a:pPr>
                <a:spcAft>
                  <a:spcPts val="400"/>
                </a:spcAft>
              </a:pPr>
              <a:r>
                <a:rPr lang="zh-TW" altLang="en-US" sz="1200" b="1" dirty="0">
                  <a:ln w="0">
                    <a:noFill/>
                    <a:prstDash val="solid"/>
                  </a:ln>
                  <a:solidFill>
                    <a:schemeClr val="bg1"/>
                  </a:solidFill>
                  <a:latin typeface="新細明體" panose="02020500000000000000" pitchFamily="18" charset="-120"/>
                  <a:ea typeface="華康中黑體(P)"/>
                </a:rPr>
                <a:t> </a:t>
              </a:r>
              <a:r>
                <a:rPr lang="zh-TW" altLang="en-US" sz="1200" b="1" dirty="0" smtClean="0">
                  <a:ln w="0">
                    <a:noFill/>
                    <a:prstDash val="solid"/>
                  </a:ln>
                  <a:solidFill>
                    <a:schemeClr val="bg1"/>
                  </a:solidFill>
                  <a:latin typeface="新細明體" panose="02020500000000000000" pitchFamily="18" charset="-120"/>
                  <a:ea typeface="華康中黑體(P)"/>
                </a:rPr>
                <a:t> 加工、製造及保養修 </a:t>
              </a:r>
              <a:endParaRPr lang="en-US" altLang="zh-TW" sz="1200" b="1" dirty="0" smtClean="0">
                <a:ln w="0">
                  <a:noFill/>
                  <a:prstDash val="solid"/>
                </a:ln>
                <a:solidFill>
                  <a:schemeClr val="bg1"/>
                </a:solidFill>
                <a:latin typeface="新細明體" panose="02020500000000000000" pitchFamily="18" charset="-120"/>
                <a:ea typeface="華康中黑體(P)"/>
              </a:endParaRPr>
            </a:p>
            <a:p>
              <a:pPr>
                <a:spcAft>
                  <a:spcPts val="400"/>
                </a:spcAft>
              </a:pPr>
              <a:r>
                <a:rPr lang="zh-TW" altLang="en-US" sz="1200" b="1" dirty="0">
                  <a:ln w="0">
                    <a:noFill/>
                    <a:prstDash val="solid"/>
                  </a:ln>
                  <a:solidFill>
                    <a:schemeClr val="bg1"/>
                  </a:solidFill>
                  <a:latin typeface="新細明體" panose="02020500000000000000" pitchFamily="18" charset="-120"/>
                  <a:ea typeface="華康中黑體(P)"/>
                </a:rPr>
                <a:t> </a:t>
              </a:r>
              <a:r>
                <a:rPr lang="zh-TW" altLang="en-US" sz="1200" b="1" dirty="0" smtClean="0">
                  <a:ln w="0">
                    <a:noFill/>
                    <a:prstDash val="solid"/>
                  </a:ln>
                  <a:solidFill>
                    <a:schemeClr val="bg1"/>
                  </a:solidFill>
                  <a:latin typeface="新細明體" panose="02020500000000000000" pitchFamily="18" charset="-120"/>
                  <a:ea typeface="華康中黑體(P)"/>
                </a:rPr>
                <a:t> 復工業用的各種模具</a:t>
              </a:r>
              <a:endParaRPr lang="en-US" altLang="zh-TW" sz="1200" b="1" dirty="0" smtClean="0">
                <a:ln w="0">
                  <a:noFill/>
                  <a:prstDash val="solid"/>
                </a:ln>
                <a:solidFill>
                  <a:schemeClr val="bg1"/>
                </a:solidFill>
                <a:latin typeface="新細明體" panose="02020500000000000000" pitchFamily="18" charset="-120"/>
                <a:ea typeface="華康中黑體(P)"/>
              </a:endParaRPr>
            </a:p>
            <a:p>
              <a:pPr>
                <a:spcAft>
                  <a:spcPts val="400"/>
                </a:spcAft>
              </a:pPr>
              <a:r>
                <a:rPr lang="zh-TW" altLang="en-US" sz="1200" b="1" dirty="0">
                  <a:ln w="0">
                    <a:noFill/>
                    <a:prstDash val="solid"/>
                  </a:ln>
                  <a:solidFill>
                    <a:schemeClr val="bg1"/>
                  </a:solidFill>
                  <a:latin typeface="新細明體" panose="02020500000000000000" pitchFamily="18" charset="-120"/>
                  <a:ea typeface="華康中黑體(P)"/>
                </a:rPr>
                <a:t> </a:t>
              </a:r>
              <a:r>
                <a:rPr lang="zh-TW" altLang="en-US" sz="1200" b="1" dirty="0" smtClean="0">
                  <a:ln w="0">
                    <a:noFill/>
                    <a:prstDash val="solid"/>
                  </a:ln>
                  <a:solidFill>
                    <a:schemeClr val="bg1"/>
                  </a:solidFill>
                  <a:latin typeface="新細明體" panose="02020500000000000000" pitchFamily="18" charset="-120"/>
                  <a:ea typeface="華康中黑體(P)"/>
                </a:rPr>
                <a:t> 基礎能</a:t>
              </a:r>
              <a:r>
                <a:rPr lang="zh-TW" altLang="en-US" sz="1200" b="1" dirty="0">
                  <a:ln w="0">
                    <a:noFill/>
                    <a:prstDash val="solid"/>
                  </a:ln>
                  <a:solidFill>
                    <a:schemeClr val="bg1"/>
                  </a:solidFill>
                  <a:latin typeface="新細明體" panose="02020500000000000000" pitchFamily="18" charset="-120"/>
                  <a:ea typeface="華康中黑體(P)"/>
                </a:rPr>
                <a:t>力</a:t>
              </a:r>
              <a:endParaRPr lang="en-US" altLang="zh-TW" sz="1200" b="1" dirty="0" smtClean="0">
                <a:ln w="0">
                  <a:noFill/>
                  <a:prstDash val="solid"/>
                </a:ln>
                <a:solidFill>
                  <a:schemeClr val="bg1"/>
                </a:solidFill>
                <a:latin typeface="新細明體" panose="02020500000000000000" pitchFamily="18" charset="-120"/>
                <a:ea typeface="華康中黑體(P)"/>
              </a:endParaRPr>
            </a:p>
            <a:p>
              <a:pPr marL="36000">
                <a:spcAft>
                  <a:spcPts val="400"/>
                </a:spcAft>
              </a:pPr>
              <a:r>
                <a:rPr lang="en-US" altLang="zh-TW" sz="1200" b="1" dirty="0" smtClean="0">
                  <a:ln w="0">
                    <a:noFill/>
                    <a:prstDash val="solid"/>
                  </a:ln>
                  <a:solidFill>
                    <a:srgbClr val="0000FF"/>
                  </a:solidFill>
                  <a:latin typeface="華康中黑體(P)" pitchFamily="34" charset="-120"/>
                  <a:ea typeface="華康中黑體(P)" pitchFamily="34" charset="-120"/>
                </a:rPr>
                <a:t>2.</a:t>
              </a:r>
              <a:r>
                <a:rPr lang="zh-TW" altLang="en-US" sz="1200" b="1" dirty="0" smtClean="0">
                  <a:ln w="0">
                    <a:noFill/>
                    <a:prstDash val="solid"/>
                  </a:ln>
                  <a:solidFill>
                    <a:srgbClr val="0000FF"/>
                  </a:solidFill>
                  <a:latin typeface="華康中黑體(P)" pitchFamily="34" charset="-120"/>
                  <a:ea typeface="華康中黑體(P)" pitchFamily="34" charset="-120"/>
                </a:rPr>
                <a:t>具備</a:t>
              </a:r>
              <a:r>
                <a:rPr lang="zh-TW" altLang="en-US" sz="1200" b="1" dirty="0" smtClean="0">
                  <a:solidFill>
                    <a:srgbClr val="0000FF"/>
                  </a:solidFill>
                  <a:latin typeface="華康中黑體(P)" pitchFamily="34" charset="-120"/>
                  <a:ea typeface="華康中黑體(P)" pitchFamily="34" charset="-120"/>
                </a:rPr>
                <a:t>製造及保養修復</a:t>
              </a:r>
              <a:endParaRPr lang="en-US" altLang="zh-TW" sz="1200" b="1" dirty="0" smtClean="0">
                <a:solidFill>
                  <a:srgbClr val="0000FF"/>
                </a:solidFill>
                <a:latin typeface="華康中黑體(P)" pitchFamily="34" charset="-120"/>
                <a:ea typeface="華康中黑體(P)" pitchFamily="34" charset="-120"/>
              </a:endParaRPr>
            </a:p>
            <a:p>
              <a:pPr marL="36000">
                <a:spcAft>
                  <a:spcPts val="400"/>
                </a:spcAft>
              </a:pPr>
              <a:r>
                <a:rPr lang="zh-TW" altLang="en-US" sz="1200" b="1" dirty="0">
                  <a:solidFill>
                    <a:srgbClr val="0000FF"/>
                  </a:solidFill>
                  <a:latin typeface="華康中黑體(P)" pitchFamily="34" charset="-120"/>
                  <a:ea typeface="華康中黑體(P)" pitchFamily="34" charset="-120"/>
                </a:rPr>
                <a:t> </a:t>
              </a:r>
              <a:r>
                <a:rPr lang="zh-TW" altLang="en-US" sz="1200" b="1" dirty="0" smtClean="0">
                  <a:solidFill>
                    <a:srgbClr val="0000FF"/>
                  </a:solidFill>
                  <a:latin typeface="華康中黑體(P)" pitchFamily="34" charset="-120"/>
                  <a:ea typeface="華康中黑體(P)" pitchFamily="34" charset="-120"/>
                </a:rPr>
                <a:t>  塑膠成型的模具能力</a:t>
              </a:r>
              <a:endParaRPr lang="en-US" altLang="zh-TW" sz="1200" b="1" dirty="0">
                <a:solidFill>
                  <a:srgbClr val="0000FF"/>
                </a:solidFill>
                <a:latin typeface="華康中黑體(P)" pitchFamily="34" charset="-120"/>
                <a:ea typeface="華康中黑體(P)" pitchFamily="34" charset="-120"/>
              </a:endParaRPr>
            </a:p>
            <a:p>
              <a:pPr marL="36000">
                <a:spcAft>
                  <a:spcPts val="400"/>
                </a:spcAft>
              </a:pPr>
              <a:r>
                <a:rPr lang="en-US" altLang="zh-TW" sz="1200" b="1" dirty="0" smtClean="0">
                  <a:ln w="0">
                    <a:noFill/>
                    <a:prstDash val="solid"/>
                  </a:ln>
                  <a:solidFill>
                    <a:srgbClr val="0000FF"/>
                  </a:solidFill>
                  <a:latin typeface="華康中黑體(P)" pitchFamily="34" charset="-120"/>
                  <a:ea typeface="華康中黑體(P)" pitchFamily="34" charset="-120"/>
                </a:rPr>
                <a:t>3.</a:t>
              </a:r>
              <a:r>
                <a:rPr lang="zh-TW" altLang="zh-TW" sz="1200" b="1" dirty="0" smtClean="0">
                  <a:solidFill>
                    <a:srgbClr val="0000FF"/>
                  </a:solidFill>
                  <a:latin typeface="華康中黑體(P)" pitchFamily="34" charset="-120"/>
                  <a:ea typeface="華康中黑體(P)" pitchFamily="34" charset="-120"/>
                </a:rPr>
                <a:t>具備</a:t>
              </a:r>
              <a:r>
                <a:rPr lang="zh-TW" altLang="en-US" sz="1200" b="1" dirty="0" smtClean="0">
                  <a:solidFill>
                    <a:srgbClr val="0000FF"/>
                  </a:solidFill>
                  <a:latin typeface="華康中黑體(P)" pitchFamily="34" charset="-120"/>
                  <a:ea typeface="華康中黑體(P)" pitchFamily="34" charset="-120"/>
                </a:rPr>
                <a:t>製造及保養修復</a:t>
              </a:r>
              <a:endParaRPr lang="en-US" altLang="zh-TW" sz="1200" b="1" dirty="0" smtClean="0">
                <a:solidFill>
                  <a:srgbClr val="0000FF"/>
                </a:solidFill>
                <a:latin typeface="華康中黑體(P)" pitchFamily="34" charset="-120"/>
                <a:ea typeface="華康中黑體(P)" pitchFamily="34" charset="-120"/>
              </a:endParaRPr>
            </a:p>
            <a:p>
              <a:pPr marL="36000">
                <a:spcAft>
                  <a:spcPts val="400"/>
                </a:spcAft>
              </a:pPr>
              <a:r>
                <a:rPr lang="zh-TW" altLang="en-US" sz="1200" b="1" dirty="0">
                  <a:solidFill>
                    <a:srgbClr val="0000FF"/>
                  </a:solidFill>
                  <a:latin typeface="華康中黑體(P)" pitchFamily="34" charset="-120"/>
                  <a:ea typeface="華康中黑體(P)" pitchFamily="34" charset="-120"/>
                </a:rPr>
                <a:t> </a:t>
              </a:r>
              <a:r>
                <a:rPr lang="zh-TW" altLang="en-US" sz="1200" b="1" dirty="0" smtClean="0">
                  <a:solidFill>
                    <a:srgbClr val="0000FF"/>
                  </a:solidFill>
                  <a:latin typeface="華康中黑體(P)" pitchFamily="34" charset="-120"/>
                  <a:ea typeface="華康中黑體(P)" pitchFamily="34" charset="-120"/>
                </a:rPr>
                <a:t>  金屬鑄成形的模具</a:t>
              </a:r>
              <a:r>
                <a:rPr lang="zh-TW" altLang="zh-TW" sz="1200" b="1" dirty="0" smtClean="0">
                  <a:solidFill>
                    <a:srgbClr val="0000FF"/>
                  </a:solidFill>
                  <a:latin typeface="華康中黑體(P)" pitchFamily="34" charset="-120"/>
                  <a:ea typeface="華康中黑體(P)" pitchFamily="34" charset="-120"/>
                </a:rPr>
                <a:t>能</a:t>
              </a:r>
              <a:r>
                <a:rPr lang="zh-TW" altLang="en-US" sz="1200" b="1" dirty="0" smtClean="0">
                  <a:solidFill>
                    <a:srgbClr val="0000FF"/>
                  </a:solidFill>
                  <a:latin typeface="華康中黑體(P)" pitchFamily="34" charset="-120"/>
                  <a:ea typeface="華康中黑體(P)" pitchFamily="34" charset="-120"/>
                </a:rPr>
                <a:t> </a:t>
              </a:r>
              <a:endParaRPr lang="en-US" altLang="zh-TW" sz="1200" b="1" dirty="0" smtClean="0">
                <a:solidFill>
                  <a:srgbClr val="0000FF"/>
                </a:solidFill>
                <a:latin typeface="華康中黑體(P)" pitchFamily="34" charset="-120"/>
                <a:ea typeface="華康中黑體(P)" pitchFamily="34" charset="-120"/>
              </a:endParaRPr>
            </a:p>
            <a:p>
              <a:pPr marL="36000">
                <a:spcAft>
                  <a:spcPts val="400"/>
                </a:spcAft>
              </a:pPr>
              <a:r>
                <a:rPr lang="zh-TW" altLang="en-US" sz="1200" b="1" dirty="0">
                  <a:solidFill>
                    <a:srgbClr val="0000FF"/>
                  </a:solidFill>
                  <a:latin typeface="華康中黑體(P)" pitchFamily="34" charset="-120"/>
                  <a:ea typeface="華康中黑體(P)" pitchFamily="34" charset="-120"/>
                </a:rPr>
                <a:t> </a:t>
              </a:r>
              <a:r>
                <a:rPr lang="zh-TW" altLang="en-US" sz="1200" b="1" dirty="0" smtClean="0">
                  <a:solidFill>
                    <a:srgbClr val="0000FF"/>
                  </a:solidFill>
                  <a:latin typeface="華康中黑體(P)" pitchFamily="34" charset="-120"/>
                  <a:ea typeface="華康中黑體(P)" pitchFamily="34" charset="-120"/>
                </a:rPr>
                <a:t>  </a:t>
              </a:r>
              <a:r>
                <a:rPr lang="zh-TW" altLang="zh-TW" sz="1200" b="1" dirty="0" smtClean="0">
                  <a:solidFill>
                    <a:srgbClr val="0000FF"/>
                  </a:solidFill>
                  <a:latin typeface="華康中黑體(P)" pitchFamily="34" charset="-120"/>
                  <a:ea typeface="華康中黑體(P)" pitchFamily="34" charset="-120"/>
                </a:rPr>
                <a:t>力</a:t>
              </a:r>
              <a:endParaRPr lang="en-US" altLang="zh-TW" sz="1200" b="1" dirty="0">
                <a:solidFill>
                  <a:srgbClr val="0000FF"/>
                </a:solidFill>
                <a:latin typeface="華康中黑體(P)" pitchFamily="34" charset="-120"/>
                <a:ea typeface="華康中黑體(P)" pitchFamily="34" charset="-120"/>
              </a:endParaRPr>
            </a:p>
            <a:p>
              <a:pPr marL="36000">
                <a:spcAft>
                  <a:spcPts val="400"/>
                </a:spcAft>
              </a:pPr>
              <a:r>
                <a:rPr lang="en-US" altLang="zh-TW" sz="1200" b="1" dirty="0" smtClean="0">
                  <a:ln w="0">
                    <a:noFill/>
                    <a:prstDash val="solid"/>
                  </a:ln>
                  <a:solidFill>
                    <a:srgbClr val="0000FF"/>
                  </a:solidFill>
                  <a:latin typeface="華康中黑體(P)" pitchFamily="34" charset="-120"/>
                  <a:ea typeface="華康中黑體(P)"/>
                </a:rPr>
                <a:t>4.</a:t>
              </a:r>
              <a:r>
                <a:rPr lang="zh-TW" altLang="zh-TW" sz="1200" b="1" dirty="0" smtClean="0">
                  <a:solidFill>
                    <a:srgbClr val="0000FF"/>
                  </a:solidFill>
                  <a:latin typeface="華康中黑體(P)" pitchFamily="34" charset="-120"/>
                  <a:ea typeface="華康中黑體(P)"/>
                </a:rPr>
                <a:t>具備</a:t>
              </a:r>
              <a:r>
                <a:rPr lang="zh-TW" altLang="en-US" sz="1200" b="1" dirty="0" smtClean="0">
                  <a:solidFill>
                    <a:srgbClr val="0000FF"/>
                  </a:solidFill>
                  <a:latin typeface="華康中黑體(P)" pitchFamily="34" charset="-120"/>
                  <a:ea typeface="華康中黑體(P)"/>
                </a:rPr>
                <a:t>沖頭</a:t>
              </a:r>
              <a:r>
                <a:rPr lang="zh-TW" altLang="en-US" sz="1200" b="1" dirty="0" smtClean="0">
                  <a:solidFill>
                    <a:srgbClr val="0000FF"/>
                  </a:solidFill>
                  <a:latin typeface="新細明體" panose="02020500000000000000" pitchFamily="18" charset="-120"/>
                  <a:ea typeface="華康中黑體(P)"/>
                </a:rPr>
                <a:t>、沖模或上</a:t>
              </a:r>
              <a:endParaRPr lang="en-US" altLang="zh-TW" sz="1200" b="1" dirty="0" smtClean="0">
                <a:solidFill>
                  <a:srgbClr val="0000FF"/>
                </a:solidFill>
                <a:latin typeface="新細明體" panose="02020500000000000000" pitchFamily="18" charset="-120"/>
                <a:ea typeface="華康中黑體(P)"/>
              </a:endParaRPr>
            </a:p>
            <a:p>
              <a:pPr marL="36000">
                <a:spcAft>
                  <a:spcPts val="400"/>
                </a:spcAft>
              </a:pPr>
              <a:r>
                <a:rPr lang="zh-TW" altLang="en-US" sz="1200" b="1" dirty="0">
                  <a:solidFill>
                    <a:srgbClr val="0000FF"/>
                  </a:solidFill>
                  <a:latin typeface="新細明體" panose="02020500000000000000" pitchFamily="18" charset="-120"/>
                  <a:ea typeface="華康中黑體(P)"/>
                </a:rPr>
                <a:t> </a:t>
              </a:r>
              <a:r>
                <a:rPr lang="zh-TW" altLang="en-US" sz="1200" b="1" dirty="0" smtClean="0">
                  <a:solidFill>
                    <a:srgbClr val="0000FF"/>
                  </a:solidFill>
                  <a:latin typeface="新細明體" panose="02020500000000000000" pitchFamily="18" charset="-120"/>
                  <a:ea typeface="華康中黑體(P)"/>
                </a:rPr>
                <a:t>  下模熱處理</a:t>
              </a:r>
              <a:r>
                <a:rPr lang="zh-TW" altLang="en-US" sz="1200" b="1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華康中黑體(P)"/>
                </a:rPr>
                <a:t>，拆卸磨 </a:t>
              </a:r>
              <a:endParaRPr lang="en-US" altLang="zh-TW" sz="12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華康中黑體(P)"/>
              </a:endParaRPr>
            </a:p>
            <a:p>
              <a:pPr marL="36000">
                <a:spcAft>
                  <a:spcPts val="400"/>
                </a:spcAft>
              </a:pPr>
              <a:r>
                <a:rPr lang="zh-TW" altLang="en-US" sz="1200" b="1" dirty="0">
                  <a:solidFill>
                    <a:srgbClr val="0000FF"/>
                  </a:solidFill>
                  <a:latin typeface="標楷體" panose="03000509000000000000" pitchFamily="65" charset="-120"/>
                  <a:ea typeface="華康中黑體(P)"/>
                </a:rPr>
                <a:t> </a:t>
              </a:r>
              <a:r>
                <a:rPr lang="zh-TW" altLang="en-US" sz="1200" b="1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華康中黑體(P)"/>
                </a:rPr>
                <a:t> 損或有缺陷</a:t>
              </a:r>
              <a:r>
                <a:rPr lang="zh-TW" altLang="en-US" sz="1200" b="1" dirty="0">
                  <a:solidFill>
                    <a:srgbClr val="0000FF"/>
                  </a:solidFill>
                  <a:latin typeface="標楷體" panose="03000509000000000000" pitchFamily="65" charset="-120"/>
                  <a:ea typeface="華康中黑體(P)"/>
                </a:rPr>
                <a:t>模具</a:t>
              </a:r>
              <a:r>
                <a:rPr lang="zh-TW" altLang="en-US" sz="1200" b="1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華康中黑體(P)"/>
                </a:rPr>
                <a:t>，並 </a:t>
              </a:r>
              <a:endParaRPr lang="en-US" altLang="zh-TW" sz="12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華康中黑體(P)"/>
              </a:endParaRPr>
            </a:p>
            <a:p>
              <a:pPr marL="36000">
                <a:spcAft>
                  <a:spcPts val="400"/>
                </a:spcAft>
              </a:pPr>
              <a:r>
                <a:rPr lang="zh-TW" altLang="en-US" sz="1200" b="1" dirty="0">
                  <a:solidFill>
                    <a:srgbClr val="0000FF"/>
                  </a:solidFill>
                  <a:latin typeface="標楷體" panose="03000509000000000000" pitchFamily="65" charset="-120"/>
                  <a:ea typeface="華康中黑體(P)"/>
                </a:rPr>
                <a:t> </a:t>
              </a:r>
              <a:r>
                <a:rPr lang="zh-TW" altLang="en-US" sz="1200" b="1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華康中黑體(P)"/>
                </a:rPr>
                <a:t> 修護或更換零件</a:t>
              </a:r>
              <a:r>
                <a:rPr lang="zh-TW" altLang="en-US" sz="1200" b="1" dirty="0" smtClean="0">
                  <a:solidFill>
                    <a:srgbClr val="0000FF"/>
                  </a:solidFill>
                  <a:latin typeface="華康中黑體(P)" pitchFamily="34" charset="-120"/>
                  <a:ea typeface="華康中黑體(P)"/>
                </a:rPr>
                <a:t>之能</a:t>
              </a:r>
              <a:endParaRPr lang="en-US" altLang="zh-TW" sz="1200" b="1" dirty="0" smtClean="0">
                <a:solidFill>
                  <a:srgbClr val="0000FF"/>
                </a:solidFill>
                <a:latin typeface="華康中黑體(P)" pitchFamily="34" charset="-120"/>
                <a:ea typeface="華康中黑體(P)"/>
              </a:endParaRPr>
            </a:p>
            <a:p>
              <a:pPr marL="36000">
                <a:spcAft>
                  <a:spcPts val="400"/>
                </a:spcAft>
              </a:pPr>
              <a:r>
                <a:rPr lang="zh-TW" altLang="en-US" sz="1200" b="1" dirty="0">
                  <a:solidFill>
                    <a:srgbClr val="0000FF"/>
                  </a:solidFill>
                  <a:latin typeface="華康中黑體(P)" pitchFamily="34" charset="-120"/>
                  <a:ea typeface="華康中黑體(P)"/>
                </a:rPr>
                <a:t> </a:t>
              </a:r>
              <a:r>
                <a:rPr lang="zh-TW" altLang="en-US" sz="1200" b="1" dirty="0" smtClean="0">
                  <a:solidFill>
                    <a:srgbClr val="0000FF"/>
                  </a:solidFill>
                  <a:latin typeface="華康中黑體(P)" pitchFamily="34" charset="-120"/>
                  <a:ea typeface="華康中黑體(P)"/>
                </a:rPr>
                <a:t>  </a:t>
              </a:r>
              <a:r>
                <a:rPr lang="zh-TW" altLang="zh-TW" sz="1200" b="1" dirty="0" smtClean="0">
                  <a:solidFill>
                    <a:srgbClr val="0000FF"/>
                  </a:solidFill>
                  <a:latin typeface="華康中黑體(P)" pitchFamily="34" charset="-120"/>
                  <a:ea typeface="華康中黑體(P)"/>
                </a:rPr>
                <a:t>力</a:t>
              </a:r>
              <a:endParaRPr lang="en-US" altLang="zh-TW" sz="1200" b="1" dirty="0" smtClean="0">
                <a:solidFill>
                  <a:srgbClr val="0000FF"/>
                </a:solidFill>
                <a:latin typeface="華康中黑體(P)" pitchFamily="34" charset="-120"/>
                <a:ea typeface="華康中黑體(P)"/>
              </a:endParaRPr>
            </a:p>
            <a:p>
              <a:pPr marL="36000">
                <a:spcAft>
                  <a:spcPts val="400"/>
                </a:spcAft>
              </a:pPr>
              <a:r>
                <a:rPr lang="en-US" altLang="zh-TW" sz="1200" b="1" dirty="0" smtClean="0">
                  <a:ln w="0">
                    <a:noFill/>
                    <a:prstDash val="solid"/>
                  </a:ln>
                  <a:solidFill>
                    <a:srgbClr val="FFFF00"/>
                  </a:solidFill>
                  <a:latin typeface="華康中黑體(P)" pitchFamily="34" charset="-120"/>
                  <a:ea typeface="華康中黑體(P)"/>
                </a:rPr>
                <a:t>5.</a:t>
              </a:r>
              <a:r>
                <a:rPr lang="zh-TW" altLang="en-US" sz="1200" b="1" dirty="0" smtClean="0">
                  <a:solidFill>
                    <a:srgbClr val="FFFF00"/>
                  </a:solidFill>
                  <a:latin typeface="華康中黑體(P)" pitchFamily="34" charset="-120"/>
                  <a:ea typeface="華康中黑體(P)"/>
                </a:rPr>
                <a:t>具備電腦輔助設計能力</a:t>
              </a:r>
              <a:r>
                <a:rPr lang="zh-TW" altLang="en-US" sz="1200" b="1" dirty="0" smtClean="0">
                  <a:solidFill>
                    <a:srgbClr val="FFFF00"/>
                  </a:solidFill>
                  <a:latin typeface="標楷體" panose="03000509000000000000" pitchFamily="65" charset="-120"/>
                  <a:ea typeface="華康中黑體(P)"/>
                </a:rPr>
                <a:t>；電腦輔助製造，運用所產生的電腦數控代碼，進行刀具選擇</a:t>
              </a:r>
              <a:r>
                <a:rPr lang="zh-TW" altLang="en-US" sz="1200" b="1" dirty="0" smtClean="0">
                  <a:solidFill>
                    <a:srgbClr val="FFFF00"/>
                  </a:solidFill>
                  <a:latin typeface="新細明體" panose="02020500000000000000" pitchFamily="18" charset="-120"/>
                  <a:ea typeface="華康中黑體(P)"/>
                </a:rPr>
                <a:t>、加工深度及加工方式操作與設定的</a:t>
              </a:r>
              <a:r>
                <a:rPr lang="zh-TW" altLang="en-US" sz="1200" b="1" dirty="0" smtClean="0">
                  <a:solidFill>
                    <a:srgbClr val="FFFF00"/>
                  </a:solidFill>
                  <a:latin typeface="新細明體" panose="02020500000000000000" pitchFamily="18" charset="-120"/>
                  <a:ea typeface="華康中黑體(P)"/>
                </a:rPr>
                <a:t>能力</a:t>
              </a:r>
              <a:endParaRPr lang="en-US" altLang="zh-TW" sz="1200" b="1" dirty="0" smtClean="0">
                <a:solidFill>
                  <a:srgbClr val="FFFF00"/>
                </a:solidFill>
                <a:latin typeface="新細明體" panose="02020500000000000000" pitchFamily="18" charset="-120"/>
                <a:ea typeface="華康中黑體(P)"/>
              </a:endParaRPr>
            </a:p>
            <a:p>
              <a:pPr marL="36000">
                <a:spcAft>
                  <a:spcPts val="400"/>
                </a:spcAft>
              </a:pPr>
              <a:endParaRPr lang="en-US" altLang="zh-TW" sz="1200" b="1" dirty="0">
                <a:solidFill>
                  <a:srgbClr val="FFFF00"/>
                </a:solidFill>
                <a:latin typeface="新細明體" panose="02020500000000000000" pitchFamily="18" charset="-120"/>
                <a:ea typeface="華康中黑體(P)"/>
              </a:endParaRPr>
            </a:p>
            <a:p>
              <a:pPr marL="36000">
                <a:spcAft>
                  <a:spcPts val="400"/>
                </a:spcAft>
              </a:pPr>
              <a:r>
                <a:rPr lang="en-US" altLang="zh-TW" sz="1200" b="1" dirty="0" smtClean="0">
                  <a:solidFill>
                    <a:srgbClr val="FF0000"/>
                  </a:solidFill>
                  <a:latin typeface="華康中黑體(P)" pitchFamily="34" charset="-120"/>
                  <a:ea typeface="華康中黑體(P)"/>
                </a:rPr>
                <a:t>6.</a:t>
              </a:r>
              <a:r>
                <a:rPr lang="zh-TW" altLang="en-US" sz="1200" b="1" dirty="0" smtClean="0">
                  <a:solidFill>
                    <a:srgbClr val="FF0000"/>
                  </a:solidFill>
                  <a:latin typeface="華康中黑體(P)" pitchFamily="34" charset="-120"/>
                  <a:ea typeface="華康中黑體(P)"/>
                </a:rPr>
                <a:t>具備產品機構設計</a:t>
              </a:r>
              <a:r>
                <a:rPr lang="zh-TW" altLang="en-US" sz="1200" b="1" dirty="0" smtClean="0">
                  <a:solidFill>
                    <a:srgbClr val="FF0000"/>
                  </a:solidFill>
                  <a:latin typeface="新細明體" panose="02020500000000000000" pitchFamily="18" charset="-120"/>
                  <a:ea typeface="華康中黑體(P)"/>
                </a:rPr>
                <a:t>、外型設計與模具開發、並執行機構材料選用、圖面繪製與機構模型製作測試之專題製作能力</a:t>
              </a:r>
              <a:endParaRPr lang="en-US" altLang="zh-TW" sz="1200" b="1" dirty="0" smtClean="0">
                <a:solidFill>
                  <a:srgbClr val="FF0000"/>
                </a:solidFill>
                <a:latin typeface="華康中黑體(P)" pitchFamily="34" charset="-120"/>
                <a:ea typeface="華康中黑體(P)"/>
              </a:endParaRPr>
            </a:p>
            <a:p>
              <a:pPr marL="36000">
                <a:spcAft>
                  <a:spcPts val="400"/>
                </a:spcAft>
              </a:pPr>
              <a:endParaRPr lang="en-US" altLang="zh-TW" sz="12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華康中黑體(P)"/>
              </a:endParaRPr>
            </a:p>
            <a:p>
              <a:pPr marL="36000">
                <a:spcAft>
                  <a:spcPts val="400"/>
                </a:spcAft>
              </a:pPr>
              <a:endParaRPr lang="en-US" altLang="zh-TW" sz="1200" b="1" dirty="0">
                <a:solidFill>
                  <a:srgbClr val="FF0000"/>
                </a:solidFill>
                <a:latin typeface="華康中黑體(P)" pitchFamily="34" charset="-120"/>
                <a:ea typeface="華康中黑體(P)" pitchFamily="34" charset="-120"/>
              </a:endParaRPr>
            </a:p>
            <a:p>
              <a:pPr marL="36000">
                <a:spcAft>
                  <a:spcPts val="400"/>
                </a:spcAft>
              </a:pPr>
              <a:r>
                <a:rPr lang="en-US" altLang="zh-TW" sz="1200" b="1" dirty="0">
                  <a:ln w="3175">
                    <a:noFill/>
                    <a:prstDash val="solid"/>
                  </a:ln>
                  <a:solidFill>
                    <a:schemeClr val="bg1"/>
                  </a:solidFill>
                  <a:latin typeface="華康中黑體(P)" pitchFamily="34" charset="-120"/>
                  <a:ea typeface="華康中黑體(P)" pitchFamily="34" charset="-120"/>
                </a:rPr>
                <a:t>7</a:t>
              </a:r>
              <a:r>
                <a:rPr lang="en-US" altLang="zh-TW" sz="1200" b="1" dirty="0" smtClean="0">
                  <a:ln w="3175">
                    <a:noFill/>
                    <a:prstDash val="solid"/>
                  </a:ln>
                  <a:solidFill>
                    <a:schemeClr val="bg1"/>
                  </a:solidFill>
                  <a:latin typeface="華康中黑體(P)" pitchFamily="34" charset="-120"/>
                  <a:ea typeface="華康中黑體(P)" pitchFamily="34" charset="-120"/>
                </a:rPr>
                <a:t>.</a:t>
              </a:r>
              <a:r>
                <a:rPr lang="zh-TW" altLang="zh-TW" sz="1200" b="1" dirty="0">
                  <a:solidFill>
                    <a:schemeClr val="bg1"/>
                  </a:solidFill>
                  <a:latin typeface="華康中黑體(P)" pitchFamily="34" charset="-120"/>
                  <a:ea typeface="華康中黑體(P)" pitchFamily="34" charset="-120"/>
                </a:rPr>
                <a:t>具備勞動權益</a:t>
              </a:r>
              <a:r>
                <a:rPr lang="zh-TW" altLang="zh-TW" sz="1200" b="1" dirty="0" smtClean="0">
                  <a:solidFill>
                    <a:schemeClr val="bg1"/>
                  </a:solidFill>
                  <a:latin typeface="華康中黑體(P)" pitchFamily="34" charset="-120"/>
                  <a:ea typeface="華康中黑體(P)" pitchFamily="34" charset="-120"/>
                </a:rPr>
                <a:t>、樂觀</a:t>
              </a:r>
              <a:r>
                <a:rPr lang="zh-TW" altLang="zh-TW" sz="1200" b="1" dirty="0">
                  <a:solidFill>
                    <a:schemeClr val="bg1"/>
                  </a:solidFill>
                  <a:latin typeface="華康中黑體(P)" pitchFamily="34" charset="-120"/>
                  <a:ea typeface="華康中黑體(P)" pitchFamily="34" charset="-120"/>
                </a:rPr>
                <a:t>進取、</a:t>
              </a:r>
              <a:r>
                <a:rPr lang="zh-TW" altLang="zh-TW" sz="1200" b="1" dirty="0" smtClean="0">
                  <a:solidFill>
                    <a:schemeClr val="bg1"/>
                  </a:solidFill>
                  <a:latin typeface="華康中黑體(P)" pitchFamily="34" charset="-120"/>
                  <a:ea typeface="華康中黑體(P)" pitchFamily="34" charset="-120"/>
                </a:rPr>
                <a:t>職業道德</a:t>
              </a:r>
              <a:r>
                <a:rPr lang="zh-TW" altLang="zh-TW" sz="1200" b="1" dirty="0">
                  <a:solidFill>
                    <a:schemeClr val="bg1"/>
                  </a:solidFill>
                  <a:latin typeface="華康中黑體(P)" pitchFamily="34" charset="-120"/>
                  <a:ea typeface="華康中黑體(P)" pitchFamily="34" charset="-120"/>
                </a:rPr>
                <a:t>、工作</a:t>
              </a:r>
              <a:r>
                <a:rPr lang="zh-TW" altLang="zh-TW" sz="1200" b="1" dirty="0" smtClean="0">
                  <a:solidFill>
                    <a:schemeClr val="bg1"/>
                  </a:solidFill>
                  <a:latin typeface="華康中黑體(P)" pitchFamily="34" charset="-120"/>
                  <a:ea typeface="華康中黑體(P)" pitchFamily="34" charset="-120"/>
                </a:rPr>
                <a:t>習慣、價值觀</a:t>
              </a:r>
              <a:r>
                <a:rPr lang="zh-TW" altLang="zh-TW" sz="1200" b="1" dirty="0">
                  <a:solidFill>
                    <a:schemeClr val="bg1"/>
                  </a:solidFill>
                  <a:latin typeface="華康中黑體(P)" pitchFamily="34" charset="-120"/>
                  <a:ea typeface="華康中黑體(P)" pitchFamily="34" charset="-120"/>
                </a:rPr>
                <a:t>、</a:t>
              </a:r>
              <a:r>
                <a:rPr lang="zh-TW" altLang="zh-TW" sz="1200" b="1" dirty="0" smtClean="0">
                  <a:solidFill>
                    <a:schemeClr val="bg1"/>
                  </a:solidFill>
                  <a:latin typeface="華康中黑體(P)" pitchFamily="34" charset="-120"/>
                  <a:ea typeface="華康中黑體(P)" pitchFamily="34" charset="-120"/>
                </a:rPr>
                <a:t>敬業樂群</a:t>
              </a:r>
              <a:r>
                <a:rPr lang="zh-TW" altLang="zh-TW" sz="1200" b="1" dirty="0">
                  <a:solidFill>
                    <a:schemeClr val="bg1"/>
                  </a:solidFill>
                  <a:latin typeface="華康中黑體(P)" pitchFamily="34" charset="-120"/>
                  <a:ea typeface="華康中黑體(P)" pitchFamily="34" charset="-120"/>
                </a:rPr>
                <a:t>、熱忱的</a:t>
              </a:r>
              <a:r>
                <a:rPr lang="zh-TW" altLang="zh-TW" sz="1200" b="1" dirty="0" smtClean="0">
                  <a:solidFill>
                    <a:schemeClr val="bg1"/>
                  </a:solidFill>
                  <a:latin typeface="華康中黑體(P)" pitchFamily="34" charset="-120"/>
                  <a:ea typeface="華康中黑體(P)" pitchFamily="34" charset="-120"/>
                </a:rPr>
                <a:t>服務態度</a:t>
              </a:r>
              <a:endParaRPr lang="zh-TW" altLang="en-US" sz="1200" b="1" dirty="0">
                <a:ln w="3175">
                  <a:noFill/>
                  <a:prstDash val="solid"/>
                </a:ln>
                <a:solidFill>
                  <a:schemeClr val="bg1"/>
                </a:solidFill>
                <a:latin typeface="華康中黑體(P)" pitchFamily="34" charset="-120"/>
                <a:ea typeface="華康中黑體(P)" pitchFamily="34" charset="-120"/>
              </a:endParaRPr>
            </a:p>
          </p:txBody>
        </p:sp>
      </p:grpSp>
      <p:grpSp>
        <p:nvGrpSpPr>
          <p:cNvPr id="11" name="群組 10"/>
          <p:cNvGrpSpPr/>
          <p:nvPr/>
        </p:nvGrpSpPr>
        <p:grpSpPr>
          <a:xfrm>
            <a:off x="82369" y="873877"/>
            <a:ext cx="12664471" cy="709940"/>
            <a:chOff x="82369" y="792852"/>
            <a:chExt cx="12664471" cy="709940"/>
          </a:xfrm>
        </p:grpSpPr>
        <p:grpSp>
          <p:nvGrpSpPr>
            <p:cNvPr id="5" name="群組 4"/>
            <p:cNvGrpSpPr/>
            <p:nvPr/>
          </p:nvGrpSpPr>
          <p:grpSpPr>
            <a:xfrm>
              <a:off x="82369" y="792852"/>
              <a:ext cx="12650404" cy="350389"/>
              <a:chOff x="65640" y="331741"/>
              <a:chExt cx="9036000" cy="250278"/>
            </a:xfrm>
          </p:grpSpPr>
          <p:sp>
            <p:nvSpPr>
              <p:cNvPr id="6" name="圓角矩形 5"/>
              <p:cNvSpPr/>
              <p:nvPr/>
            </p:nvSpPr>
            <p:spPr>
              <a:xfrm>
                <a:off x="65640" y="331741"/>
                <a:ext cx="9036000" cy="250278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  <a:alpha val="5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ts val="1680"/>
                  </a:lnSpc>
                </a:pPr>
                <a:r>
                  <a:rPr lang="zh-TW" altLang="en-US" sz="1900" dirty="0">
                    <a:latin typeface="文鼎中圓" pitchFamily="49" charset="-120"/>
                    <a:ea typeface="文鼎中圓" pitchFamily="49" charset="-120"/>
                  </a:rPr>
                  <a:t>卓越 精緻 活力 適性 全人</a:t>
                </a:r>
              </a:p>
            </p:txBody>
          </p:sp>
          <p:sp>
            <p:nvSpPr>
              <p:cNvPr id="7" name="文字方塊 6"/>
              <p:cNvSpPr txBox="1"/>
              <p:nvPr/>
            </p:nvSpPr>
            <p:spPr>
              <a:xfrm>
                <a:off x="96368" y="340275"/>
                <a:ext cx="644865" cy="2198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TW" altLang="en-US" sz="1400" dirty="0">
                    <a:solidFill>
                      <a:schemeClr val="bg1"/>
                    </a:solidFill>
                    <a:latin typeface="文鼎中圓" pitchFamily="49" charset="-120"/>
                    <a:ea typeface="文鼎中圓" pitchFamily="49" charset="-120"/>
                  </a:rPr>
                  <a:t>學校願景</a:t>
                </a:r>
              </a:p>
            </p:txBody>
          </p:sp>
        </p:grpSp>
        <p:sp>
          <p:nvSpPr>
            <p:cNvPr id="9" name="圓角矩形 8"/>
            <p:cNvSpPr/>
            <p:nvPr/>
          </p:nvSpPr>
          <p:spPr>
            <a:xfrm>
              <a:off x="96436" y="1200392"/>
              <a:ext cx="12650404" cy="302400"/>
            </a:xfrm>
            <a:prstGeom prst="roundRect">
              <a:avLst/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  <a:alpha val="5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0070C0"/>
              </a:solidFill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900" dirty="0">
                  <a:latin typeface="文鼎中圓" pitchFamily="49" charset="-120"/>
                  <a:ea typeface="文鼎中圓" pitchFamily="49" charset="-120"/>
                </a:rPr>
                <a:t>專業力 增能力 生命力 適應力 品格力</a:t>
              </a:r>
            </a:p>
          </p:txBody>
        </p:sp>
        <p:sp>
          <p:nvSpPr>
            <p:cNvPr id="22" name="文字方塊 21"/>
            <p:cNvSpPr txBox="1"/>
            <p:nvPr/>
          </p:nvSpPr>
          <p:spPr>
            <a:xfrm>
              <a:off x="117054" y="1161404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400" dirty="0" smtClean="0">
                  <a:solidFill>
                    <a:schemeClr val="bg1"/>
                  </a:solidFill>
                  <a:latin typeface="文鼎中圓" pitchFamily="49" charset="-120"/>
                  <a:ea typeface="文鼎中圓" pitchFamily="49" charset="-120"/>
                </a:rPr>
                <a:t>學校圖像</a:t>
              </a:r>
              <a:endParaRPr lang="zh-TW" altLang="en-US" sz="1400" dirty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endParaRPr>
            </a:p>
          </p:txBody>
        </p:sp>
      </p:grpSp>
      <p:sp>
        <p:nvSpPr>
          <p:cNvPr id="26" name="圓角矩形 25"/>
          <p:cNvSpPr/>
          <p:nvPr/>
        </p:nvSpPr>
        <p:spPr>
          <a:xfrm>
            <a:off x="24091" y="1893930"/>
            <a:ext cx="1213200" cy="7108842"/>
          </a:xfrm>
          <a:prstGeom prst="roundRect">
            <a:avLst>
              <a:gd name="adj" fmla="val 7953"/>
            </a:avLst>
          </a:prstGeom>
          <a:solidFill>
            <a:srgbClr val="957DB1"/>
          </a:solidFill>
          <a:ln w="31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文字方塊 26"/>
          <p:cNvSpPr txBox="1"/>
          <p:nvPr/>
        </p:nvSpPr>
        <p:spPr>
          <a:xfrm>
            <a:off x="38820" y="1552504"/>
            <a:ext cx="12105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 smtClean="0">
                <a:solidFill>
                  <a:srgbClr val="7030A0"/>
                </a:solidFill>
                <a:latin typeface="文鼎中圓" pitchFamily="49" charset="-120"/>
                <a:ea typeface="文鼎中圓" pitchFamily="49" charset="-120"/>
              </a:rPr>
              <a:t>科教育目標</a:t>
            </a:r>
            <a:endParaRPr lang="zh-TW" altLang="en-US" sz="1600" b="1" dirty="0">
              <a:solidFill>
                <a:srgbClr val="7030A0"/>
              </a:solidFill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-64393" y="1920280"/>
            <a:ext cx="1481114" cy="586314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36000"/>
            <a:r>
              <a:rPr lang="zh-TW" altLang="en-US" sz="1500" b="1" dirty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一、</a:t>
            </a:r>
            <a:r>
              <a:rPr lang="zh-TW" altLang="en-US" sz="1500" b="1" dirty="0" smtClean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培育機械加工與製造產業所需</a:t>
            </a:r>
            <a:r>
              <a:rPr lang="zh-TW" altLang="en-US" sz="1500" b="1" dirty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之</a:t>
            </a:r>
            <a:r>
              <a:rPr lang="zh-TW" altLang="en-US" sz="1500" b="1" dirty="0" smtClean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人才</a:t>
            </a:r>
            <a:endParaRPr lang="en-US" altLang="zh-TW" sz="1500" b="1" dirty="0" smtClean="0">
              <a:solidFill>
                <a:schemeClr val="bg1"/>
              </a:solidFill>
              <a:latin typeface="文鼎中圓" pitchFamily="49" charset="-120"/>
              <a:ea typeface="文鼎中圓" pitchFamily="49" charset="-120"/>
            </a:endParaRPr>
          </a:p>
          <a:p>
            <a:pPr marL="36000"/>
            <a:endParaRPr lang="en-US" altLang="zh-TW" sz="1500" b="1" dirty="0" smtClean="0">
              <a:solidFill>
                <a:schemeClr val="bg1"/>
              </a:solidFill>
              <a:latin typeface="文鼎中圓" pitchFamily="49" charset="-120"/>
              <a:ea typeface="文鼎中圓" pitchFamily="49" charset="-120"/>
            </a:endParaRPr>
          </a:p>
          <a:p>
            <a:pPr marL="36000"/>
            <a:endParaRPr lang="en-US" altLang="zh-TW" sz="1500" b="1" dirty="0" smtClean="0">
              <a:solidFill>
                <a:schemeClr val="bg1"/>
              </a:solidFill>
              <a:latin typeface="文鼎中圓" pitchFamily="49" charset="-120"/>
              <a:ea typeface="文鼎中圓" pitchFamily="49" charset="-120"/>
            </a:endParaRPr>
          </a:p>
          <a:p>
            <a:pPr marL="36000"/>
            <a:r>
              <a:rPr lang="zh-TW" altLang="en-US" sz="1500" b="1" dirty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二</a:t>
            </a:r>
            <a:r>
              <a:rPr lang="zh-TW" altLang="en-US" sz="1500" b="1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、培育模具產業所需之技術人</a:t>
            </a:r>
            <a:r>
              <a:rPr lang="zh-TW" altLang="en-US" sz="1500" b="1" dirty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才</a:t>
            </a:r>
            <a:endParaRPr lang="en-US" altLang="zh-TW" sz="1500" b="1" dirty="0" smtClean="0">
              <a:solidFill>
                <a:srgbClr val="0000FF"/>
              </a:solidFill>
              <a:latin typeface="文鼎中圓" pitchFamily="49" charset="-120"/>
              <a:ea typeface="文鼎中圓" pitchFamily="49" charset="-120"/>
            </a:endParaRPr>
          </a:p>
          <a:p>
            <a:pPr marL="36000"/>
            <a:endParaRPr lang="en-US" altLang="zh-TW" sz="1500" b="1" dirty="0" smtClean="0">
              <a:solidFill>
                <a:srgbClr val="0000FF"/>
              </a:solidFill>
              <a:latin typeface="文鼎中圓" pitchFamily="49" charset="-120"/>
              <a:ea typeface="文鼎中圓" pitchFamily="49" charset="-120"/>
            </a:endParaRPr>
          </a:p>
          <a:p>
            <a:pPr marL="36000"/>
            <a:endParaRPr lang="en-US" altLang="zh-TW" sz="1500" b="1" dirty="0" smtClean="0">
              <a:solidFill>
                <a:srgbClr val="0000FF"/>
              </a:solidFill>
              <a:latin typeface="文鼎中圓" pitchFamily="49" charset="-120"/>
              <a:ea typeface="文鼎中圓" pitchFamily="49" charset="-120"/>
            </a:endParaRPr>
          </a:p>
          <a:p>
            <a:pPr marL="36000"/>
            <a:endParaRPr lang="en-US" altLang="zh-TW" sz="1500" b="1" dirty="0" smtClean="0">
              <a:solidFill>
                <a:srgbClr val="0000FF"/>
              </a:solidFill>
              <a:latin typeface="文鼎中圓" pitchFamily="49" charset="-120"/>
              <a:ea typeface="文鼎中圓" pitchFamily="49" charset="-120"/>
            </a:endParaRPr>
          </a:p>
          <a:p>
            <a:pPr marL="36000"/>
            <a:r>
              <a:rPr lang="zh-TW" altLang="en-US" sz="1500" b="1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三、</a:t>
            </a:r>
            <a:r>
              <a:rPr lang="zh-TW" altLang="en-US" sz="1500" b="1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培育</a:t>
            </a:r>
            <a:endParaRPr lang="en-US" altLang="zh-TW" sz="1500" b="1" dirty="0" smtClean="0">
              <a:solidFill>
                <a:srgbClr val="FFFF00"/>
              </a:solidFill>
              <a:latin typeface="文鼎中圓" pitchFamily="49" charset="-120"/>
              <a:ea typeface="文鼎中圓" pitchFamily="49" charset="-120"/>
            </a:endParaRPr>
          </a:p>
          <a:p>
            <a:pPr marL="36000"/>
            <a:r>
              <a:rPr lang="en-US" altLang="zh-TW" sz="1500" b="1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CAD/CAM</a:t>
            </a:r>
            <a:r>
              <a:rPr lang="zh-TW" altLang="en-US" sz="1500" b="1" dirty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加工</a:t>
            </a:r>
            <a:endParaRPr lang="en-US" altLang="zh-TW" sz="1500" b="1" dirty="0">
              <a:solidFill>
                <a:srgbClr val="FFFF00"/>
              </a:solidFill>
              <a:latin typeface="文鼎中圓" pitchFamily="49" charset="-120"/>
              <a:ea typeface="文鼎中圓" pitchFamily="49" charset="-120"/>
            </a:endParaRPr>
          </a:p>
          <a:p>
            <a:pPr marL="36000"/>
            <a:r>
              <a:rPr lang="zh-TW" altLang="en-US" sz="1500" b="1" dirty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自動化技術</a:t>
            </a:r>
            <a:r>
              <a:rPr lang="zh-TW" altLang="en-US" sz="1500" b="1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人才</a:t>
            </a:r>
            <a:endParaRPr lang="en-US" altLang="zh-TW" sz="1500" b="1" dirty="0" smtClean="0">
              <a:solidFill>
                <a:srgbClr val="FFFF00"/>
              </a:solidFill>
              <a:latin typeface="文鼎中圓" pitchFamily="49" charset="-120"/>
              <a:ea typeface="文鼎中圓" pitchFamily="49" charset="-120"/>
            </a:endParaRPr>
          </a:p>
          <a:p>
            <a:pPr marL="36000"/>
            <a:endParaRPr lang="en-US" altLang="zh-TW" sz="1500" b="1" dirty="0">
              <a:solidFill>
                <a:srgbClr val="FFFF00"/>
              </a:solidFill>
              <a:latin typeface="文鼎中圓" pitchFamily="49" charset="-120"/>
              <a:ea typeface="文鼎中圓" pitchFamily="49" charset="-120"/>
            </a:endParaRPr>
          </a:p>
          <a:p>
            <a:pPr marL="36000"/>
            <a:r>
              <a:rPr lang="zh-TW" altLang="en-US" sz="1500" b="1" dirty="0">
                <a:solidFill>
                  <a:srgbClr val="FF0000"/>
                </a:solidFill>
                <a:latin typeface="文鼎中圓" pitchFamily="49" charset="-120"/>
                <a:ea typeface="文鼎中圓" pitchFamily="49" charset="-120"/>
              </a:rPr>
              <a:t>四</a:t>
            </a:r>
            <a:r>
              <a:rPr lang="zh-TW" altLang="en-US" sz="1500" b="1" dirty="0" smtClean="0">
                <a:solidFill>
                  <a:srgbClr val="FF0000"/>
                </a:solidFill>
                <a:latin typeface="文鼎中圓" pitchFamily="49" charset="-120"/>
                <a:ea typeface="文鼎中圓" pitchFamily="49" charset="-120"/>
              </a:rPr>
              <a:t>、培育具備機構設計和模具開發的技術人才</a:t>
            </a:r>
            <a:endParaRPr lang="en-US" altLang="zh-TW" sz="1500" b="1" dirty="0" smtClean="0">
              <a:solidFill>
                <a:srgbClr val="FF0000"/>
              </a:solidFill>
              <a:latin typeface="文鼎中圓" pitchFamily="49" charset="-120"/>
              <a:ea typeface="文鼎中圓" pitchFamily="49" charset="-120"/>
            </a:endParaRPr>
          </a:p>
          <a:p>
            <a:pPr marL="36000"/>
            <a:endParaRPr lang="zh-TW" altLang="en-US" sz="1500" b="1" dirty="0" smtClean="0">
              <a:solidFill>
                <a:schemeClr val="bg1"/>
              </a:solidFill>
              <a:latin typeface="文鼎中圓" pitchFamily="49" charset="-120"/>
              <a:ea typeface="文鼎中圓" pitchFamily="49" charset="-120"/>
            </a:endParaRPr>
          </a:p>
          <a:p>
            <a:pPr marL="36000"/>
            <a:r>
              <a:rPr lang="zh-TW" altLang="en-US" sz="1500" b="1" dirty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五</a:t>
            </a:r>
            <a:r>
              <a:rPr lang="zh-TW" altLang="en-US" sz="1500" b="1" dirty="0" smtClean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、</a:t>
            </a:r>
            <a:r>
              <a:rPr lang="zh-TW" altLang="en-US" sz="1500" b="1" dirty="0" smtClean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培育模具相關專業領域</a:t>
            </a:r>
            <a:r>
              <a:rPr lang="zh-TW" altLang="en-US" sz="1500" b="1" dirty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職業道德及繼續進修的人才</a:t>
            </a:r>
            <a:endParaRPr lang="en-US" altLang="zh-TW" sz="1500" b="1" dirty="0">
              <a:solidFill>
                <a:schemeClr val="bg1"/>
              </a:solidFill>
              <a:latin typeface="文鼎中圓" pitchFamily="49" charset="-120"/>
              <a:ea typeface="文鼎中圓" pitchFamily="49" charset="-120"/>
            </a:endParaRPr>
          </a:p>
        </p:txBody>
      </p:sp>
      <p:grpSp>
        <p:nvGrpSpPr>
          <p:cNvPr id="95" name="群組 94"/>
          <p:cNvGrpSpPr/>
          <p:nvPr/>
        </p:nvGrpSpPr>
        <p:grpSpPr>
          <a:xfrm>
            <a:off x="1139327" y="1560240"/>
            <a:ext cx="8577176" cy="7645283"/>
            <a:chOff x="-84576" y="391604"/>
            <a:chExt cx="7179908" cy="6053711"/>
          </a:xfrm>
        </p:grpSpPr>
        <p:sp>
          <p:nvSpPr>
            <p:cNvPr id="96" name="矩形 95"/>
            <p:cNvSpPr/>
            <p:nvPr/>
          </p:nvSpPr>
          <p:spPr>
            <a:xfrm>
              <a:off x="231713" y="391604"/>
              <a:ext cx="6844704" cy="265594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r>
                <a:rPr lang="zh-TW" altLang="en-US" sz="1400" b="1" cap="none" spc="0" dirty="0" smtClean="0">
                  <a:ln w="12700">
                    <a:solidFill>
                      <a:schemeClr val="tx1"/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文鼎中圓" pitchFamily="49" charset="-120"/>
                  <a:ea typeface="文鼎中圓" pitchFamily="49" charset="-120"/>
                </a:rPr>
                <a:t>             一上         一下         二上        二下            三上         三下           </a:t>
              </a:r>
              <a:endParaRPr lang="zh-TW" altLang="en-US" sz="1200" b="1" cap="none" spc="0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文鼎中圓" pitchFamily="49" charset="-120"/>
                <a:ea typeface="文鼎中圓" pitchFamily="49" charset="-120"/>
              </a:endParaRPr>
            </a:p>
          </p:txBody>
        </p:sp>
        <p:sp>
          <p:nvSpPr>
            <p:cNvPr id="97" name="圓角矩形 96"/>
            <p:cNvSpPr/>
            <p:nvPr/>
          </p:nvSpPr>
          <p:spPr>
            <a:xfrm>
              <a:off x="39514" y="634039"/>
              <a:ext cx="7043377" cy="2131243"/>
            </a:xfrm>
            <a:prstGeom prst="roundRect">
              <a:avLst>
                <a:gd name="adj" fmla="val 2079"/>
              </a:avLst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98" name="圓角矩形 97"/>
            <p:cNvSpPr/>
            <p:nvPr/>
          </p:nvSpPr>
          <p:spPr>
            <a:xfrm>
              <a:off x="1150578" y="637254"/>
              <a:ext cx="1609008" cy="124113"/>
            </a:xfrm>
            <a:prstGeom prst="roundRect">
              <a:avLst>
                <a:gd name="adj" fmla="val 27169"/>
              </a:avLst>
            </a:prstGeom>
            <a:ln w="3175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tIns="216000" rtlCol="0" anchor="ctr" anchorCtr="1"/>
            <a:lstStyle/>
            <a:p>
              <a:r>
                <a:rPr lang="zh-TW" altLang="en-US" sz="900" dirty="0" smtClean="0">
                  <a:latin typeface="文鼎中圓" pitchFamily="49" charset="-120"/>
                  <a:ea typeface="文鼎中圓" pitchFamily="49" charset="-120"/>
                </a:rPr>
                <a:t>國語文</a:t>
              </a:r>
              <a:r>
                <a:rPr lang="en-US" altLang="zh-TW" sz="900" dirty="0" smtClean="0">
                  <a:latin typeface="文鼎中圓" pitchFamily="49" charset="-120"/>
                  <a:ea typeface="文鼎中圓" pitchFamily="49" charset="-120"/>
                </a:rPr>
                <a:t>(3)         </a:t>
              </a:r>
              <a:r>
                <a:rPr lang="zh-TW" altLang="en-US" sz="900" dirty="0" smtClean="0">
                  <a:latin typeface="文鼎中圓" pitchFamily="49" charset="-120"/>
                  <a:ea typeface="文鼎中圓" pitchFamily="49" charset="-120"/>
                </a:rPr>
                <a:t>國</a:t>
              </a:r>
              <a:r>
                <a:rPr lang="zh-TW" altLang="en-US" sz="900" dirty="0">
                  <a:latin typeface="文鼎中圓" pitchFamily="49" charset="-120"/>
                  <a:ea typeface="文鼎中圓" pitchFamily="49" charset="-120"/>
                </a:rPr>
                <a:t>語文</a:t>
              </a:r>
              <a:r>
                <a:rPr lang="en-US" altLang="zh-TW" sz="900" dirty="0">
                  <a:latin typeface="文鼎中圓" pitchFamily="49" charset="-120"/>
                  <a:ea typeface="文鼎中圓" pitchFamily="49" charset="-120"/>
                </a:rPr>
                <a:t>(3)</a:t>
              </a:r>
              <a:endParaRPr lang="zh-TW" altLang="en-US" sz="900" dirty="0">
                <a:latin typeface="文鼎中圓" pitchFamily="49" charset="-120"/>
                <a:ea typeface="文鼎中圓" pitchFamily="49" charset="-120"/>
              </a:endParaRPr>
            </a:p>
            <a:p>
              <a:endParaRPr lang="zh-TW" altLang="en-US" sz="1000" dirty="0">
                <a:latin typeface="文鼎中圓" pitchFamily="49" charset="-120"/>
                <a:ea typeface="文鼎中圓" pitchFamily="49" charset="-120"/>
              </a:endParaRPr>
            </a:p>
          </p:txBody>
        </p:sp>
        <p:sp>
          <p:nvSpPr>
            <p:cNvPr id="100" name="圓角矩形 99"/>
            <p:cNvSpPr/>
            <p:nvPr/>
          </p:nvSpPr>
          <p:spPr>
            <a:xfrm>
              <a:off x="229534" y="631645"/>
              <a:ext cx="720000" cy="153272"/>
            </a:xfrm>
            <a:prstGeom prst="roundRect">
              <a:avLst/>
            </a:prstGeom>
            <a:ln w="3175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000" dirty="0" smtClean="0">
                  <a:latin typeface="文鼎中圓" pitchFamily="49" charset="-120"/>
                  <a:ea typeface="文鼎中圓" pitchFamily="49" charset="-120"/>
                </a:rPr>
                <a:t>一般科目</a:t>
              </a:r>
              <a:endParaRPr lang="zh-TW" altLang="en-US" sz="1000" dirty="0">
                <a:latin typeface="文鼎中圓" pitchFamily="49" charset="-120"/>
                <a:ea typeface="文鼎中圓" pitchFamily="49" charset="-120"/>
              </a:endParaRPr>
            </a:p>
          </p:txBody>
        </p:sp>
        <p:sp>
          <p:nvSpPr>
            <p:cNvPr id="101" name="圓角矩形 100"/>
            <p:cNvSpPr/>
            <p:nvPr/>
          </p:nvSpPr>
          <p:spPr>
            <a:xfrm>
              <a:off x="284472" y="1867402"/>
              <a:ext cx="720000" cy="129314"/>
            </a:xfrm>
            <a:prstGeom prst="roundRect">
              <a:avLst/>
            </a:prstGeom>
            <a:solidFill>
              <a:srgbClr val="FF5050"/>
            </a:solidFill>
            <a:ln w="3175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ts val="1500"/>
                </a:lnSpc>
              </a:pPr>
              <a:r>
                <a:rPr lang="zh-TW" altLang="en-US" sz="1000" dirty="0" smtClean="0">
                  <a:latin typeface="文鼎中圓" pitchFamily="49" charset="-120"/>
                  <a:ea typeface="文鼎中圓" pitchFamily="49" charset="-120"/>
                </a:rPr>
                <a:t>專業科目</a:t>
              </a:r>
              <a:endParaRPr lang="zh-TW" altLang="en-US" sz="1000" dirty="0">
                <a:latin typeface="文鼎中圓" pitchFamily="49" charset="-120"/>
                <a:ea typeface="文鼎中圓" pitchFamily="49" charset="-120"/>
              </a:endParaRPr>
            </a:p>
          </p:txBody>
        </p:sp>
        <p:sp>
          <p:nvSpPr>
            <p:cNvPr id="103" name="圓角矩形 102"/>
            <p:cNvSpPr/>
            <p:nvPr/>
          </p:nvSpPr>
          <p:spPr>
            <a:xfrm>
              <a:off x="292463" y="2096120"/>
              <a:ext cx="720000" cy="162144"/>
            </a:xfrm>
            <a:prstGeom prst="roundRect">
              <a:avLst/>
            </a:prstGeom>
            <a:solidFill>
              <a:srgbClr val="993300"/>
            </a:solidFill>
            <a:ln w="3175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ts val="1500"/>
                </a:lnSpc>
              </a:pPr>
              <a:r>
                <a:rPr lang="zh-TW" altLang="en-US" sz="1000" dirty="0" smtClean="0">
                  <a:latin typeface="文鼎中圓" pitchFamily="49" charset="-120"/>
                  <a:ea typeface="文鼎中圓" pitchFamily="49" charset="-120"/>
                </a:rPr>
                <a:t>實習科目</a:t>
              </a:r>
              <a:endParaRPr lang="zh-TW" altLang="en-US" sz="1000" dirty="0">
                <a:latin typeface="文鼎中圓" pitchFamily="49" charset="-120"/>
                <a:ea typeface="文鼎中圓" pitchFamily="49" charset="-120"/>
              </a:endParaRPr>
            </a:p>
          </p:txBody>
        </p:sp>
        <p:sp>
          <p:nvSpPr>
            <p:cNvPr id="107" name="文字方塊 106"/>
            <p:cNvSpPr txBox="1"/>
            <p:nvPr/>
          </p:nvSpPr>
          <p:spPr>
            <a:xfrm>
              <a:off x="-84576" y="1253522"/>
              <a:ext cx="400110" cy="1079783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1400" dirty="0" smtClean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華康榜書體W8" pitchFamily="65" charset="-120"/>
                  <a:ea typeface="華康榜書體W8" pitchFamily="65" charset="-120"/>
                </a:rPr>
                <a:t>部 定 必 修</a:t>
              </a:r>
              <a:endParaRPr lang="zh-TW" altLang="en-US" sz="1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華康榜書體W8" pitchFamily="65" charset="-120"/>
                <a:ea typeface="華康榜書體W8" pitchFamily="65" charset="-120"/>
              </a:endParaRPr>
            </a:p>
          </p:txBody>
        </p:sp>
        <p:sp>
          <p:nvSpPr>
            <p:cNvPr id="108" name="圓角矩形 107"/>
            <p:cNvSpPr/>
            <p:nvPr/>
          </p:nvSpPr>
          <p:spPr>
            <a:xfrm>
              <a:off x="59234" y="2777626"/>
              <a:ext cx="7029976" cy="1098353"/>
            </a:xfrm>
            <a:prstGeom prst="roundRect">
              <a:avLst>
                <a:gd name="adj" fmla="val 2079"/>
              </a:avLst>
            </a:prstGeom>
            <a:solidFill>
              <a:srgbClr val="99CCFF"/>
            </a:solidFill>
            <a:ln>
              <a:solidFill>
                <a:srgbClr val="0070C0"/>
              </a:solidFill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09" name="圓角矩形 108"/>
            <p:cNvSpPr/>
            <p:nvPr/>
          </p:nvSpPr>
          <p:spPr>
            <a:xfrm>
              <a:off x="271413" y="2790182"/>
              <a:ext cx="720000" cy="116058"/>
            </a:xfrm>
            <a:prstGeom prst="roundRect">
              <a:avLst/>
            </a:prstGeom>
            <a:solidFill>
              <a:srgbClr val="0070C0"/>
            </a:solidFill>
            <a:ln w="3175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900" dirty="0" smtClean="0">
                  <a:latin typeface="文鼎中圓" pitchFamily="49" charset="-120"/>
                  <a:ea typeface="文鼎中圓" pitchFamily="49" charset="-120"/>
                </a:rPr>
                <a:t>一般科目</a:t>
              </a:r>
              <a:endParaRPr lang="zh-TW" altLang="en-US" sz="900" dirty="0">
                <a:latin typeface="文鼎中圓" pitchFamily="49" charset="-120"/>
                <a:ea typeface="文鼎中圓" pitchFamily="49" charset="-120"/>
              </a:endParaRPr>
            </a:p>
          </p:txBody>
        </p:sp>
        <p:sp>
          <p:nvSpPr>
            <p:cNvPr id="111" name="圓角矩形 110"/>
            <p:cNvSpPr/>
            <p:nvPr/>
          </p:nvSpPr>
          <p:spPr>
            <a:xfrm>
              <a:off x="284979" y="3350595"/>
              <a:ext cx="720000" cy="211748"/>
            </a:xfrm>
            <a:prstGeom prst="roundRect">
              <a:avLst/>
            </a:prstGeom>
            <a:solidFill>
              <a:srgbClr val="002060"/>
            </a:solidFill>
            <a:ln w="3175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900" dirty="0" smtClean="0">
                  <a:latin typeface="文鼎中圓" pitchFamily="49" charset="-120"/>
                  <a:ea typeface="文鼎中圓" pitchFamily="49" charset="-120"/>
                </a:rPr>
                <a:t>實習科目</a:t>
              </a:r>
              <a:endParaRPr lang="zh-TW" altLang="en-US" sz="900" dirty="0">
                <a:latin typeface="文鼎中圓" pitchFamily="49" charset="-120"/>
                <a:ea typeface="文鼎中圓" pitchFamily="49" charset="-120"/>
              </a:endParaRPr>
            </a:p>
          </p:txBody>
        </p:sp>
        <p:sp>
          <p:nvSpPr>
            <p:cNvPr id="113" name="文字方塊 112"/>
            <p:cNvSpPr txBox="1"/>
            <p:nvPr/>
          </p:nvSpPr>
          <p:spPr>
            <a:xfrm>
              <a:off x="-69644" y="2967723"/>
              <a:ext cx="384721" cy="1009251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1300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華康榜書體W8" pitchFamily="65" charset="-120"/>
                  <a:ea typeface="華康榜書體W8" pitchFamily="65" charset="-120"/>
                </a:rPr>
                <a:t>校</a:t>
              </a:r>
              <a:r>
                <a:rPr lang="zh-TW" altLang="en-US" sz="1300" dirty="0" smtClean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華康榜書體W8" pitchFamily="65" charset="-120"/>
                  <a:ea typeface="華康榜書體W8" pitchFamily="65" charset="-120"/>
                </a:rPr>
                <a:t> 訂 必 修</a:t>
              </a:r>
              <a:endParaRPr lang="zh-TW" altLang="en-US" sz="13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華康榜書體W8" pitchFamily="65" charset="-120"/>
                <a:ea typeface="華康榜書體W8" pitchFamily="65" charset="-120"/>
              </a:endParaRPr>
            </a:p>
          </p:txBody>
        </p:sp>
        <p:sp>
          <p:nvSpPr>
            <p:cNvPr id="114" name="圓角矩形 113"/>
            <p:cNvSpPr/>
            <p:nvPr/>
          </p:nvSpPr>
          <p:spPr>
            <a:xfrm>
              <a:off x="58530" y="3869677"/>
              <a:ext cx="7036802" cy="2575638"/>
            </a:xfrm>
            <a:prstGeom prst="roundRect">
              <a:avLst>
                <a:gd name="adj" fmla="val 2079"/>
              </a:avLst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15" name="文字方塊 114"/>
            <p:cNvSpPr txBox="1"/>
            <p:nvPr/>
          </p:nvSpPr>
          <p:spPr>
            <a:xfrm>
              <a:off x="-50456" y="4736596"/>
              <a:ext cx="400110" cy="1079783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TW" altLang="en-US" sz="1400" dirty="0" smtClean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華康榜書體W8" pitchFamily="65" charset="-120"/>
                  <a:ea typeface="華康榜書體W8" pitchFamily="65" charset="-120"/>
                </a:rPr>
                <a:t>校 訂 選 修</a:t>
              </a:r>
              <a:endParaRPr lang="zh-TW" altLang="en-US" sz="14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華康榜書體W8" pitchFamily="65" charset="-120"/>
                <a:ea typeface="華康榜書體W8" pitchFamily="65" charset="-120"/>
              </a:endParaRPr>
            </a:p>
          </p:txBody>
        </p:sp>
        <p:sp>
          <p:nvSpPr>
            <p:cNvPr id="117" name="圓角矩形 116"/>
            <p:cNvSpPr/>
            <p:nvPr/>
          </p:nvSpPr>
          <p:spPr>
            <a:xfrm>
              <a:off x="278344" y="3869677"/>
              <a:ext cx="720000" cy="201701"/>
            </a:xfrm>
            <a:prstGeom prst="roundRect">
              <a:avLst/>
            </a:prstGeom>
            <a:solidFill>
              <a:srgbClr val="92D050"/>
            </a:solidFill>
            <a:ln w="3175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900" dirty="0" smtClean="0">
                  <a:latin typeface="文鼎中圓" pitchFamily="49" charset="-120"/>
                  <a:ea typeface="文鼎中圓" pitchFamily="49" charset="-120"/>
                </a:rPr>
                <a:t>一般科目</a:t>
              </a:r>
              <a:endParaRPr lang="zh-TW" altLang="en-US" sz="900" dirty="0">
                <a:latin typeface="文鼎中圓" pitchFamily="49" charset="-120"/>
                <a:ea typeface="文鼎中圓" pitchFamily="49" charset="-120"/>
              </a:endParaRPr>
            </a:p>
          </p:txBody>
        </p:sp>
        <p:sp>
          <p:nvSpPr>
            <p:cNvPr id="119" name="圓角矩形 118"/>
            <p:cNvSpPr/>
            <p:nvPr/>
          </p:nvSpPr>
          <p:spPr>
            <a:xfrm>
              <a:off x="284472" y="4289373"/>
              <a:ext cx="720000" cy="211748"/>
            </a:xfrm>
            <a:prstGeom prst="roundRect">
              <a:avLst/>
            </a:prstGeom>
            <a:solidFill>
              <a:srgbClr val="8FB248"/>
            </a:solidFill>
            <a:ln w="3175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900" dirty="0" smtClean="0">
                  <a:latin typeface="文鼎中圓" pitchFamily="49" charset="-120"/>
                  <a:ea typeface="文鼎中圓" pitchFamily="49" charset="-120"/>
                </a:rPr>
                <a:t>專業科目</a:t>
              </a:r>
              <a:endParaRPr lang="zh-TW" altLang="en-US" sz="900" dirty="0">
                <a:latin typeface="文鼎中圓" pitchFamily="49" charset="-120"/>
                <a:ea typeface="文鼎中圓" pitchFamily="49" charset="-120"/>
              </a:endParaRPr>
            </a:p>
          </p:txBody>
        </p:sp>
        <p:sp>
          <p:nvSpPr>
            <p:cNvPr id="121" name="圓角矩形 120"/>
            <p:cNvSpPr/>
            <p:nvPr/>
          </p:nvSpPr>
          <p:spPr>
            <a:xfrm>
              <a:off x="290393" y="4592734"/>
              <a:ext cx="720000" cy="211748"/>
            </a:xfrm>
            <a:prstGeom prst="roundRect">
              <a:avLst/>
            </a:prstGeom>
            <a:solidFill>
              <a:srgbClr val="009900">
                <a:alpha val="50196"/>
              </a:srgbClr>
            </a:solidFill>
            <a:ln w="3175"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900" dirty="0" smtClean="0">
                  <a:latin typeface="文鼎中圓" pitchFamily="49" charset="-120"/>
                  <a:ea typeface="文鼎中圓" pitchFamily="49" charset="-120"/>
                </a:rPr>
                <a:t>實習科目</a:t>
              </a:r>
              <a:endParaRPr lang="zh-TW" altLang="en-US" sz="900" dirty="0">
                <a:latin typeface="文鼎中圓" pitchFamily="49" charset="-120"/>
                <a:ea typeface="文鼎中圓" pitchFamily="49" charset="-120"/>
              </a:endParaRPr>
            </a:p>
          </p:txBody>
        </p:sp>
      </p:grpSp>
      <p:sp>
        <p:nvSpPr>
          <p:cNvPr id="91" name="圓角矩形 90"/>
          <p:cNvSpPr/>
          <p:nvPr/>
        </p:nvSpPr>
        <p:spPr>
          <a:xfrm>
            <a:off x="2588754" y="1994458"/>
            <a:ext cx="1922134" cy="151559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英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語文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         </a:t>
            </a:r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英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語文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92" name="圓角矩形 91"/>
          <p:cNvSpPr/>
          <p:nvPr/>
        </p:nvSpPr>
        <p:spPr>
          <a:xfrm>
            <a:off x="2588754" y="2148357"/>
            <a:ext cx="1922134" cy="145623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數學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(4)         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數學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(4)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32" name="圓角矩形 131"/>
          <p:cNvSpPr/>
          <p:nvPr/>
        </p:nvSpPr>
        <p:spPr>
          <a:xfrm>
            <a:off x="2602285" y="2291194"/>
            <a:ext cx="918195" cy="166335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物</a:t>
            </a:r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理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</a:t>
            </a:r>
            <a:r>
              <a:rPr lang="en-US" altLang="zh-TW" sz="900" dirty="0">
                <a:latin typeface="文鼎中圓" pitchFamily="49" charset="-120"/>
                <a:ea typeface="文鼎中圓" pitchFamily="49" charset="-120"/>
              </a:rPr>
              <a:t>2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)         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59" name="圓角矩形 158"/>
          <p:cNvSpPr/>
          <p:nvPr/>
        </p:nvSpPr>
        <p:spPr>
          <a:xfrm>
            <a:off x="2588754" y="2445209"/>
            <a:ext cx="1922134" cy="147848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音樂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(1)         </a:t>
            </a:r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音樂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(1)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61" name="圓角矩形 160"/>
          <p:cNvSpPr/>
          <p:nvPr/>
        </p:nvSpPr>
        <p:spPr>
          <a:xfrm>
            <a:off x="2588754" y="2598450"/>
            <a:ext cx="1922134" cy="129165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美術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(1)         </a:t>
            </a:r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美術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(1)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64" name="圓角矩形 163"/>
          <p:cNvSpPr/>
          <p:nvPr/>
        </p:nvSpPr>
        <p:spPr>
          <a:xfrm>
            <a:off x="2583854" y="2734865"/>
            <a:ext cx="851780" cy="127036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資訊科技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</a:t>
            </a:r>
            <a:r>
              <a:rPr lang="en-US" altLang="zh-TW" sz="900" dirty="0">
                <a:latin typeface="文鼎中圓" pitchFamily="49" charset="-120"/>
                <a:ea typeface="文鼎中圓" pitchFamily="49" charset="-120"/>
              </a:rPr>
              <a:t>2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)       </a:t>
            </a:r>
            <a:endParaRPr lang="zh-TW" altLang="en-US" sz="900" dirty="0" smtClean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65" name="圓角矩形 164"/>
          <p:cNvSpPr/>
          <p:nvPr/>
        </p:nvSpPr>
        <p:spPr>
          <a:xfrm>
            <a:off x="2581319" y="3044632"/>
            <a:ext cx="1922134" cy="155417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體育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         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體育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</a:t>
            </a:r>
            <a:r>
              <a:rPr lang="en-US" altLang="zh-TW" sz="900" dirty="0">
                <a:latin typeface="文鼎中圓" pitchFamily="49" charset="-120"/>
                <a:ea typeface="文鼎中圓" pitchFamily="49" charset="-120"/>
              </a:rPr>
              <a:t>2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66" name="圓角矩形 165"/>
          <p:cNvSpPr/>
          <p:nvPr/>
        </p:nvSpPr>
        <p:spPr>
          <a:xfrm>
            <a:off x="2595339" y="2863933"/>
            <a:ext cx="1922134" cy="170010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健康與護理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(1)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健康與護理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(1)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70" name="圓角矩形 169"/>
          <p:cNvSpPr/>
          <p:nvPr/>
        </p:nvSpPr>
        <p:spPr>
          <a:xfrm>
            <a:off x="2588754" y="3212658"/>
            <a:ext cx="1922134" cy="155417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全民國放</a:t>
            </a:r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教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育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(1) 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全民國防教育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</a:t>
            </a:r>
            <a:r>
              <a:rPr lang="en-US" altLang="zh-TW" sz="900" dirty="0">
                <a:latin typeface="文鼎中圓" pitchFamily="49" charset="-120"/>
                <a:ea typeface="文鼎中圓" pitchFamily="49" charset="-120"/>
              </a:rPr>
              <a:t>1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73" name="圓角矩形 172"/>
          <p:cNvSpPr/>
          <p:nvPr/>
        </p:nvSpPr>
        <p:spPr>
          <a:xfrm>
            <a:off x="2585828" y="3387125"/>
            <a:ext cx="1917625" cy="119434"/>
          </a:xfrm>
          <a:prstGeom prst="roundRect">
            <a:avLst/>
          </a:prstGeom>
          <a:solidFill>
            <a:srgbClr val="FF5050"/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>
              <a:lnSpc>
                <a:spcPts val="1600"/>
              </a:lnSpc>
            </a:pP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機械材料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</a:t>
            </a:r>
            <a:r>
              <a:rPr lang="en-US" altLang="zh-TW" sz="900" dirty="0">
                <a:latin typeface="文鼎中圓" pitchFamily="49" charset="-120"/>
                <a:ea typeface="文鼎中圓" pitchFamily="49" charset="-120"/>
              </a:rPr>
              <a:t>2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)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機械材料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75" name="圓角矩形 174"/>
          <p:cNvSpPr/>
          <p:nvPr/>
        </p:nvSpPr>
        <p:spPr>
          <a:xfrm>
            <a:off x="2581319" y="3522647"/>
            <a:ext cx="1917625" cy="152880"/>
          </a:xfrm>
          <a:prstGeom prst="roundRect">
            <a:avLst/>
          </a:prstGeom>
          <a:solidFill>
            <a:srgbClr val="FF5050"/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>
              <a:lnSpc>
                <a:spcPts val="1600"/>
              </a:lnSpc>
            </a:pP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機械製</a:t>
            </a:r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造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</a:t>
            </a:r>
            <a:r>
              <a:rPr lang="en-US" altLang="zh-TW" sz="900" dirty="0">
                <a:latin typeface="文鼎中圓" pitchFamily="49" charset="-120"/>
                <a:ea typeface="文鼎中圓" pitchFamily="49" charset="-120"/>
              </a:rPr>
              <a:t>2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)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機械</a:t>
            </a:r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製造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77" name="圓角矩形 176"/>
          <p:cNvSpPr/>
          <p:nvPr/>
        </p:nvSpPr>
        <p:spPr>
          <a:xfrm>
            <a:off x="2579733" y="3661794"/>
            <a:ext cx="1944686" cy="577099"/>
          </a:xfrm>
          <a:prstGeom prst="roundRect">
            <a:avLst>
              <a:gd name="adj" fmla="val 2940"/>
            </a:avLst>
          </a:prstGeom>
          <a:solidFill>
            <a:srgbClr val="993300"/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0" tIns="0" rtlCol="0" anchor="t" anchorCtr="0"/>
          <a:lstStyle/>
          <a:p>
            <a:pPr>
              <a:lnSpc>
                <a:spcPts val="1500"/>
              </a:lnSpc>
            </a:pP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機械製圖實習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(3)   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機械製圖實習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(3)</a:t>
            </a:r>
          </a:p>
          <a:p>
            <a:pPr>
              <a:lnSpc>
                <a:spcPts val="1500"/>
              </a:lnSpc>
            </a:pP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機械基礎實習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(3)</a:t>
            </a:r>
          </a:p>
          <a:p>
            <a:pPr>
              <a:lnSpc>
                <a:spcPts val="1500"/>
              </a:lnSpc>
            </a:pP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機礎電學實習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(3)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81" name="圓角矩形 180"/>
          <p:cNvSpPr/>
          <p:nvPr/>
        </p:nvSpPr>
        <p:spPr>
          <a:xfrm>
            <a:off x="4858243" y="1841752"/>
            <a:ext cx="1922134" cy="156743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國語文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(3)         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國</a:t>
            </a:r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語文</a:t>
            </a:r>
            <a:r>
              <a:rPr lang="en-US" altLang="zh-TW" sz="900" dirty="0">
                <a:latin typeface="文鼎中圓" pitchFamily="49" charset="-120"/>
                <a:ea typeface="文鼎中圓" pitchFamily="49" charset="-120"/>
              </a:rPr>
              <a:t>(3)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83" name="圓角矩形 182"/>
          <p:cNvSpPr/>
          <p:nvPr/>
        </p:nvSpPr>
        <p:spPr>
          <a:xfrm>
            <a:off x="4858243" y="2005223"/>
            <a:ext cx="1922134" cy="151559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英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語文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         </a:t>
            </a:r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英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語文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85" name="圓角矩形 184"/>
          <p:cNvSpPr/>
          <p:nvPr/>
        </p:nvSpPr>
        <p:spPr>
          <a:xfrm>
            <a:off x="4858243" y="2158814"/>
            <a:ext cx="750469" cy="172183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地理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         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86" name="圓角矩形 185"/>
          <p:cNvSpPr/>
          <p:nvPr/>
        </p:nvSpPr>
        <p:spPr>
          <a:xfrm>
            <a:off x="4857457" y="3072408"/>
            <a:ext cx="1922134" cy="155417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體育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         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體育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</a:t>
            </a:r>
            <a:r>
              <a:rPr lang="en-US" altLang="zh-TW" sz="900" dirty="0">
                <a:latin typeface="文鼎中圓" pitchFamily="49" charset="-120"/>
                <a:ea typeface="文鼎中圓" pitchFamily="49" charset="-120"/>
              </a:rPr>
              <a:t>2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88" name="圓角矩形 187"/>
          <p:cNvSpPr/>
          <p:nvPr/>
        </p:nvSpPr>
        <p:spPr>
          <a:xfrm>
            <a:off x="7408912" y="3072408"/>
            <a:ext cx="1922134" cy="155417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體育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         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體育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</a:t>
            </a:r>
            <a:r>
              <a:rPr lang="en-US" altLang="zh-TW" sz="900" dirty="0">
                <a:latin typeface="文鼎中圓" pitchFamily="49" charset="-120"/>
                <a:ea typeface="文鼎中圓" pitchFamily="49" charset="-120"/>
              </a:rPr>
              <a:t>2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91" name="圓角矩形 190"/>
          <p:cNvSpPr/>
          <p:nvPr/>
        </p:nvSpPr>
        <p:spPr>
          <a:xfrm>
            <a:off x="6029122" y="2163510"/>
            <a:ext cx="750469" cy="172183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歷史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         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92" name="圓角矩形 191"/>
          <p:cNvSpPr/>
          <p:nvPr/>
        </p:nvSpPr>
        <p:spPr>
          <a:xfrm>
            <a:off x="6032336" y="2343198"/>
            <a:ext cx="750469" cy="172183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化學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         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93" name="圓角矩形 192"/>
          <p:cNvSpPr/>
          <p:nvPr/>
        </p:nvSpPr>
        <p:spPr>
          <a:xfrm>
            <a:off x="7355263" y="1841752"/>
            <a:ext cx="1922134" cy="156743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國語文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         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國</a:t>
            </a:r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語文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98" name="圓角矩形 197"/>
          <p:cNvSpPr/>
          <p:nvPr/>
        </p:nvSpPr>
        <p:spPr>
          <a:xfrm>
            <a:off x="7355762" y="2005223"/>
            <a:ext cx="1922134" cy="151559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英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語文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         </a:t>
            </a:r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英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語文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02" name="圓角矩形 201"/>
          <p:cNvSpPr/>
          <p:nvPr/>
        </p:nvSpPr>
        <p:spPr>
          <a:xfrm>
            <a:off x="8362137" y="2171015"/>
            <a:ext cx="918983" cy="159981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公民與社</a:t>
            </a:r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會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         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03" name="圓角矩形 202"/>
          <p:cNvSpPr/>
          <p:nvPr/>
        </p:nvSpPr>
        <p:spPr>
          <a:xfrm>
            <a:off x="7355263" y="2184849"/>
            <a:ext cx="842692" cy="158349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生涯規</a:t>
            </a:r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劃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         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04" name="圓角矩形 203"/>
          <p:cNvSpPr/>
          <p:nvPr/>
        </p:nvSpPr>
        <p:spPr>
          <a:xfrm>
            <a:off x="4852108" y="3357489"/>
            <a:ext cx="1917625" cy="149070"/>
          </a:xfrm>
          <a:prstGeom prst="roundRect">
            <a:avLst/>
          </a:prstGeom>
          <a:solidFill>
            <a:srgbClr val="FF5050"/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>
              <a:lnSpc>
                <a:spcPts val="1600"/>
              </a:lnSpc>
            </a:pP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</a:t>
            </a:r>
            <a:r>
              <a:rPr lang="zh-TW" altLang="en-US" sz="900" dirty="0" smtClean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機件原理</a:t>
            </a:r>
            <a:r>
              <a:rPr lang="en-US" altLang="zh-TW" sz="900" dirty="0" smtClean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(</a:t>
            </a:r>
            <a:r>
              <a:rPr lang="en-US" altLang="zh-TW" sz="900" dirty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2</a:t>
            </a:r>
            <a:r>
              <a:rPr lang="en-US" altLang="zh-TW" sz="900" dirty="0" smtClean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)</a:t>
            </a:r>
            <a:r>
              <a:rPr lang="zh-TW" altLang="en-US" sz="900" dirty="0" smtClean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       機件原理</a:t>
            </a:r>
            <a:r>
              <a:rPr lang="en-US" altLang="zh-TW" sz="900" dirty="0" smtClean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(2)</a:t>
            </a:r>
            <a:endParaRPr lang="zh-TW" altLang="en-US" sz="900" dirty="0">
              <a:solidFill>
                <a:schemeClr val="bg1"/>
              </a:solidFill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05" name="圓角矩形 204"/>
          <p:cNvSpPr/>
          <p:nvPr/>
        </p:nvSpPr>
        <p:spPr>
          <a:xfrm>
            <a:off x="4852107" y="3515776"/>
            <a:ext cx="1917625" cy="152593"/>
          </a:xfrm>
          <a:prstGeom prst="roundRect">
            <a:avLst/>
          </a:prstGeom>
          <a:solidFill>
            <a:srgbClr val="FF5050"/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>
              <a:lnSpc>
                <a:spcPts val="1600"/>
              </a:lnSpc>
            </a:pP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機械力學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</a:t>
            </a:r>
            <a:r>
              <a:rPr lang="en-US" altLang="zh-TW" sz="900" dirty="0">
                <a:latin typeface="文鼎中圓" pitchFamily="49" charset="-120"/>
                <a:ea typeface="文鼎中圓" pitchFamily="49" charset="-120"/>
              </a:rPr>
              <a:t>2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)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機械力學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08" name="圓角矩形 207"/>
          <p:cNvSpPr/>
          <p:nvPr/>
        </p:nvSpPr>
        <p:spPr>
          <a:xfrm>
            <a:off x="4852107" y="3648472"/>
            <a:ext cx="1944686" cy="837322"/>
          </a:xfrm>
          <a:prstGeom prst="roundRect">
            <a:avLst>
              <a:gd name="adj" fmla="val 2940"/>
            </a:avLst>
          </a:prstGeom>
          <a:solidFill>
            <a:srgbClr val="993300"/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0" tIns="0" rtlCol="0" anchor="t" anchorCtr="0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             </a:t>
            </a:r>
            <a:r>
              <a:rPr lang="zh-TW" altLang="en-US" sz="9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電腦輔助繪圖</a:t>
            </a:r>
            <a:endParaRPr lang="en-US" altLang="zh-TW" sz="900" dirty="0" smtClean="0">
              <a:solidFill>
                <a:srgbClr val="FFFF00"/>
              </a:solidFill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                    與實習</a:t>
            </a:r>
            <a:r>
              <a:rPr lang="en-US" altLang="zh-TW" sz="9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(3)  </a:t>
            </a:r>
          </a:p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機械加工實習     </a:t>
            </a:r>
            <a:endParaRPr lang="en-US" altLang="zh-TW" sz="900" dirty="0" smtClean="0">
              <a:latin typeface="文鼎中圓" pitchFamily="49" charset="-120"/>
              <a:ea typeface="文鼎中圓" pitchFamily="49" charset="-120"/>
            </a:endParaRPr>
          </a:p>
          <a:p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(3)</a:t>
            </a:r>
          </a:p>
          <a:p>
            <a:r>
              <a:rPr lang="zh-TW" altLang="en-US" sz="9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電腦輔助設計        數值控制機械  </a:t>
            </a:r>
            <a:endParaRPr lang="en-US" altLang="zh-TW" sz="900" dirty="0" smtClean="0">
              <a:solidFill>
                <a:srgbClr val="FFFF00"/>
              </a:solidFill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實習</a:t>
            </a:r>
            <a:r>
              <a:rPr lang="en-US" altLang="zh-TW" sz="9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(3)</a:t>
            </a:r>
            <a:r>
              <a:rPr lang="zh-TW" altLang="en-US" sz="9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             實習</a:t>
            </a:r>
            <a:r>
              <a:rPr lang="en-US" altLang="zh-TW" sz="9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(3</a:t>
            </a:r>
            <a:r>
              <a:rPr lang="en-US" altLang="zh-TW" sz="900" dirty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)</a:t>
            </a:r>
            <a:endParaRPr lang="zh-TW" altLang="en-US" sz="900" dirty="0">
              <a:solidFill>
                <a:srgbClr val="FFFF00"/>
              </a:solidFill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11" name="圓角矩形 210"/>
          <p:cNvSpPr/>
          <p:nvPr/>
        </p:nvSpPr>
        <p:spPr>
          <a:xfrm>
            <a:off x="7405457" y="3662033"/>
            <a:ext cx="1944686" cy="837322"/>
          </a:xfrm>
          <a:prstGeom prst="roundRect">
            <a:avLst>
              <a:gd name="adj" fmla="val 2940"/>
            </a:avLst>
          </a:prstGeom>
          <a:solidFill>
            <a:srgbClr val="993300"/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0" tIns="0" rtlCol="0" anchor="t" anchorCtr="0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             </a:t>
            </a:r>
            <a:endParaRPr lang="en-US" altLang="zh-TW" sz="900" dirty="0" smtClean="0"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             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  </a:t>
            </a:r>
          </a:p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             綜合機械加工     </a:t>
            </a:r>
            <a:endParaRPr lang="en-US" altLang="zh-TW" sz="900" dirty="0" smtClean="0"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 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            實習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(3)</a:t>
            </a:r>
          </a:p>
          <a:p>
            <a:r>
              <a:rPr lang="zh-TW" altLang="en-US" sz="9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電腦輔助製造          </a:t>
            </a:r>
            <a:endParaRPr lang="en-US" altLang="zh-TW" sz="900" dirty="0" smtClean="0">
              <a:solidFill>
                <a:srgbClr val="FFFF00"/>
              </a:solidFill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實習</a:t>
            </a:r>
            <a:r>
              <a:rPr lang="en-US" altLang="zh-TW" sz="9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(3)</a:t>
            </a:r>
            <a:r>
              <a:rPr lang="zh-TW" altLang="en-US" sz="9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             </a:t>
            </a:r>
            <a:endParaRPr lang="zh-TW" altLang="en-US" sz="900" dirty="0">
              <a:solidFill>
                <a:srgbClr val="FFFF00"/>
              </a:solidFill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14" name="圓角矩形 213"/>
          <p:cNvSpPr/>
          <p:nvPr/>
        </p:nvSpPr>
        <p:spPr>
          <a:xfrm>
            <a:off x="1549593" y="4926012"/>
            <a:ext cx="860118" cy="146571"/>
          </a:xfrm>
          <a:prstGeom prst="roundRect">
            <a:avLst/>
          </a:prstGeom>
          <a:solidFill>
            <a:schemeClr val="bg2">
              <a:lumMod val="50000"/>
            </a:schemeClr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專業科目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15" name="圓角矩形 214"/>
          <p:cNvSpPr/>
          <p:nvPr/>
        </p:nvSpPr>
        <p:spPr>
          <a:xfrm>
            <a:off x="4852107" y="4557645"/>
            <a:ext cx="1944686" cy="139308"/>
          </a:xfrm>
          <a:prstGeom prst="roundRect">
            <a:avLst/>
          </a:prstGeom>
          <a:solidFill>
            <a:srgbClr val="0070C0"/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數學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(4)             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數學</a:t>
            </a:r>
            <a:r>
              <a:rPr lang="en-US" altLang="zh-TW" sz="900" dirty="0">
                <a:latin typeface="文鼎中圓" pitchFamily="49" charset="-120"/>
                <a:ea typeface="文鼎中圓" pitchFamily="49" charset="-120"/>
              </a:rPr>
              <a:t>(4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17" name="圓角矩形 216"/>
          <p:cNvSpPr/>
          <p:nvPr/>
        </p:nvSpPr>
        <p:spPr>
          <a:xfrm>
            <a:off x="7401159" y="4934477"/>
            <a:ext cx="1948984" cy="287624"/>
          </a:xfrm>
          <a:prstGeom prst="roundRect">
            <a:avLst/>
          </a:prstGeom>
          <a:solidFill>
            <a:schemeClr val="bg2">
              <a:lumMod val="50000"/>
            </a:schemeClr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9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沖壓模具            塑膠模具</a:t>
            </a:r>
            <a:endParaRPr lang="en-US" altLang="zh-TW" sz="900" dirty="0" smtClean="0">
              <a:solidFill>
                <a:srgbClr val="0000FF"/>
              </a:solidFill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概論</a:t>
            </a:r>
            <a:r>
              <a:rPr lang="en-US" altLang="zh-TW" sz="9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(2)</a:t>
            </a:r>
            <a:r>
              <a:rPr lang="zh-TW" altLang="en-US" sz="9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             概論</a:t>
            </a:r>
            <a:r>
              <a:rPr lang="en-US" altLang="zh-TW" sz="9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(2)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20" name="圓角矩形 219"/>
          <p:cNvSpPr/>
          <p:nvPr/>
        </p:nvSpPr>
        <p:spPr>
          <a:xfrm>
            <a:off x="7412047" y="5262076"/>
            <a:ext cx="1938095" cy="379140"/>
          </a:xfrm>
          <a:prstGeom prst="roundRect">
            <a:avLst/>
          </a:prstGeom>
          <a:solidFill>
            <a:srgbClr val="002060"/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900" dirty="0" smtClean="0">
                <a:solidFill>
                  <a:srgbClr val="C00000"/>
                </a:solidFill>
                <a:latin typeface="文鼎中圓" pitchFamily="49" charset="-120"/>
                <a:ea typeface="文鼎中圓" pitchFamily="49" charset="-120"/>
              </a:rPr>
              <a:t>專題實作</a:t>
            </a:r>
            <a:r>
              <a:rPr lang="en-US" altLang="zh-TW" sz="900" dirty="0" smtClean="0">
                <a:solidFill>
                  <a:srgbClr val="C00000"/>
                </a:solidFill>
                <a:latin typeface="文鼎中圓" pitchFamily="49" charset="-120"/>
                <a:ea typeface="文鼎中圓" pitchFamily="49" charset="-120"/>
              </a:rPr>
              <a:t>(3)         </a:t>
            </a:r>
            <a:r>
              <a:rPr lang="zh-TW" altLang="en-US" sz="900" dirty="0" smtClean="0">
                <a:solidFill>
                  <a:srgbClr val="C00000"/>
                </a:solidFill>
                <a:latin typeface="文鼎中圓" pitchFamily="49" charset="-120"/>
                <a:ea typeface="文鼎中圓" pitchFamily="49" charset="-120"/>
              </a:rPr>
              <a:t>專題實作</a:t>
            </a:r>
            <a:r>
              <a:rPr lang="en-US" altLang="zh-TW" sz="900" dirty="0" smtClean="0">
                <a:solidFill>
                  <a:srgbClr val="C00000"/>
                </a:solidFill>
                <a:latin typeface="文鼎中圓" pitchFamily="49" charset="-120"/>
                <a:ea typeface="文鼎中圓" pitchFamily="49" charset="-120"/>
              </a:rPr>
              <a:t>(3)</a:t>
            </a:r>
            <a:endParaRPr lang="zh-TW" altLang="en-US" sz="900" dirty="0">
              <a:solidFill>
                <a:srgbClr val="C00000"/>
              </a:solidFill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23" name="圓角矩形 222"/>
          <p:cNvSpPr/>
          <p:nvPr/>
        </p:nvSpPr>
        <p:spPr>
          <a:xfrm>
            <a:off x="2595339" y="5260621"/>
            <a:ext cx="1929080" cy="346086"/>
          </a:xfrm>
          <a:prstGeom prst="roundRect">
            <a:avLst/>
          </a:prstGeom>
          <a:solidFill>
            <a:srgbClr val="002060"/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0" rIns="0" rtlCol="0" anchor="t" anchorCtr="0"/>
          <a:lstStyle/>
          <a:p>
            <a:pPr algn="ctr"/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          模具基礎實習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(3)</a:t>
            </a:r>
          </a:p>
          <a:p>
            <a:pPr algn="ctr"/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          模具專業實習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(3</a:t>
            </a:r>
            <a:r>
              <a:rPr lang="en-US" altLang="zh-TW" sz="900" dirty="0">
                <a:latin typeface="文鼎中圓" pitchFamily="49" charset="-120"/>
                <a:ea typeface="文鼎中圓" pitchFamily="49" charset="-120"/>
              </a:rPr>
              <a:t>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24" name="圓角矩形 223"/>
          <p:cNvSpPr/>
          <p:nvPr/>
        </p:nvSpPr>
        <p:spPr>
          <a:xfrm>
            <a:off x="4864827" y="5260620"/>
            <a:ext cx="1929080" cy="495411"/>
          </a:xfrm>
          <a:prstGeom prst="roundRect">
            <a:avLst/>
          </a:prstGeom>
          <a:solidFill>
            <a:srgbClr val="002060"/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0" tIns="0" rIns="36000" rtlCol="0" anchor="t" anchorCtr="0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           </a:t>
            </a:r>
            <a:r>
              <a:rPr lang="zh-TW" altLang="en-US" sz="9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模具</a:t>
            </a:r>
            <a:r>
              <a:rPr lang="zh-TW" altLang="en-US" sz="900" dirty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加工</a:t>
            </a:r>
            <a:r>
              <a:rPr lang="zh-TW" altLang="en-US" sz="9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實習</a:t>
            </a:r>
            <a:r>
              <a:rPr lang="en-US" altLang="zh-TW" sz="9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(3)</a:t>
            </a:r>
          </a:p>
          <a:p>
            <a:r>
              <a:rPr lang="zh-TW" altLang="en-US" sz="9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電腦輔助繪圖</a:t>
            </a:r>
            <a:endParaRPr lang="en-US" altLang="zh-TW" sz="900" dirty="0" smtClean="0">
              <a:solidFill>
                <a:srgbClr val="FFFF00"/>
              </a:solidFill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實習</a:t>
            </a:r>
            <a:r>
              <a:rPr lang="en-US" altLang="zh-TW" sz="9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(3</a:t>
            </a:r>
            <a:r>
              <a:rPr lang="en-US" altLang="zh-TW" sz="900" dirty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)</a:t>
            </a:r>
            <a:endParaRPr lang="zh-TW" altLang="en-US" sz="900" dirty="0">
              <a:solidFill>
                <a:srgbClr val="FFFF00"/>
              </a:solidFill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26" name="圓角矩形 225"/>
          <p:cNvSpPr/>
          <p:nvPr/>
        </p:nvSpPr>
        <p:spPr>
          <a:xfrm>
            <a:off x="7395939" y="5969920"/>
            <a:ext cx="1948079" cy="184570"/>
          </a:xfrm>
          <a:prstGeom prst="roundRect">
            <a:avLst/>
          </a:prstGeom>
          <a:solidFill>
            <a:srgbClr val="92D050"/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144000" rtlCol="0" anchor="ctr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數學演習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(3)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  數學</a:t>
            </a:r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演習</a:t>
            </a:r>
            <a:r>
              <a:rPr lang="en-US" altLang="zh-TW" sz="900" dirty="0">
                <a:latin typeface="文鼎中圓" pitchFamily="49" charset="-120"/>
                <a:ea typeface="文鼎中圓" pitchFamily="49" charset="-120"/>
              </a:rPr>
              <a:t>(3)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28" name="圓角矩形 227"/>
          <p:cNvSpPr/>
          <p:nvPr/>
        </p:nvSpPr>
        <p:spPr>
          <a:xfrm>
            <a:off x="7394901" y="6190341"/>
            <a:ext cx="1977123" cy="247711"/>
          </a:xfrm>
          <a:prstGeom prst="roundRect">
            <a:avLst/>
          </a:prstGeom>
          <a:solidFill>
            <a:srgbClr val="92D050"/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180000" rtlCol="0" anchor="ctr"/>
          <a:lstStyle/>
          <a:p>
            <a:endParaRPr lang="en-US" altLang="zh-TW" sz="900" dirty="0" smtClean="0"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文本賞</a:t>
            </a:r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析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     文本賞析</a:t>
            </a:r>
            <a:endParaRPr lang="en-US" altLang="zh-TW" sz="900" dirty="0" smtClean="0">
              <a:latin typeface="文鼎中圓" pitchFamily="49" charset="-120"/>
              <a:ea typeface="文鼎中圓" pitchFamily="49" charset="-120"/>
            </a:endParaRPr>
          </a:p>
          <a:p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(1)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          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(1)</a:t>
            </a:r>
          </a:p>
          <a:p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 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     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30" name="圓角矩形 229"/>
          <p:cNvSpPr/>
          <p:nvPr/>
        </p:nvSpPr>
        <p:spPr>
          <a:xfrm>
            <a:off x="3641853" y="5991584"/>
            <a:ext cx="860118" cy="170693"/>
          </a:xfrm>
          <a:prstGeom prst="roundRect">
            <a:avLst/>
          </a:prstGeom>
          <a:solidFill>
            <a:srgbClr val="92D050"/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資訊應用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32" name="圓角矩形 231"/>
          <p:cNvSpPr/>
          <p:nvPr/>
        </p:nvSpPr>
        <p:spPr>
          <a:xfrm>
            <a:off x="7415558" y="6477398"/>
            <a:ext cx="1943655" cy="267418"/>
          </a:xfrm>
          <a:prstGeom prst="roundRect">
            <a:avLst/>
          </a:prstGeom>
          <a:solidFill>
            <a:srgbClr val="8FB248"/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機械力學應用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</a:t>
            </a:r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</a:t>
            </a:r>
            <a:r>
              <a:rPr lang="zh-TW" altLang="en-US" sz="900" dirty="0" smtClean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機件原理</a:t>
            </a:r>
            <a:endParaRPr lang="en-US" altLang="zh-TW" sz="900" dirty="0" smtClean="0">
              <a:solidFill>
                <a:srgbClr val="FF3300"/>
              </a:solidFill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 </a:t>
            </a:r>
            <a:r>
              <a:rPr lang="zh-TW" altLang="en-US" sz="900" dirty="0" smtClean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                    應用</a:t>
            </a:r>
            <a:r>
              <a:rPr lang="en-US" altLang="zh-TW" sz="900" dirty="0" smtClean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(2)</a:t>
            </a:r>
            <a:endParaRPr lang="zh-TW" altLang="en-US" sz="900" dirty="0">
              <a:solidFill>
                <a:srgbClr val="FF3300"/>
              </a:solidFill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33" name="圓角矩形 232"/>
          <p:cNvSpPr/>
          <p:nvPr/>
        </p:nvSpPr>
        <p:spPr>
          <a:xfrm>
            <a:off x="4782179" y="6864959"/>
            <a:ext cx="1941800" cy="267418"/>
          </a:xfrm>
          <a:prstGeom prst="roundRect">
            <a:avLst/>
          </a:prstGeom>
          <a:solidFill>
            <a:srgbClr val="009900">
              <a:alpha val="50196"/>
            </a:srgbClr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900" dirty="0" smtClean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銑床</a:t>
            </a:r>
            <a:r>
              <a:rPr lang="zh-TW" altLang="en-US" sz="900" dirty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加工</a:t>
            </a:r>
            <a:r>
              <a:rPr lang="zh-TW" altLang="en-US" sz="900" dirty="0" smtClean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           銑床加工</a:t>
            </a:r>
            <a:endParaRPr lang="en-US" altLang="zh-TW" sz="900" dirty="0" smtClean="0">
              <a:solidFill>
                <a:schemeClr val="bg1"/>
              </a:solidFill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 smtClean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實習</a:t>
            </a:r>
            <a:r>
              <a:rPr lang="en-US" altLang="zh-TW" sz="900" dirty="0" smtClean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(3)</a:t>
            </a:r>
            <a:r>
              <a:rPr lang="zh-TW" altLang="en-US" sz="900" dirty="0" smtClean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            實習</a:t>
            </a:r>
            <a:r>
              <a:rPr lang="en-US" altLang="zh-TW" sz="900" dirty="0" smtClean="0">
                <a:solidFill>
                  <a:schemeClr val="bg1"/>
                </a:solidFill>
                <a:latin typeface="文鼎中圓" pitchFamily="49" charset="-120"/>
                <a:ea typeface="文鼎中圓" pitchFamily="49" charset="-120"/>
              </a:rPr>
              <a:t>(3)</a:t>
            </a:r>
            <a:endParaRPr lang="zh-TW" altLang="en-US" sz="900" dirty="0">
              <a:solidFill>
                <a:schemeClr val="bg1"/>
              </a:solidFill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235" name="圓角矩形 234"/>
          <p:cNvSpPr/>
          <p:nvPr/>
        </p:nvSpPr>
        <p:spPr>
          <a:xfrm>
            <a:off x="7412203" y="6860407"/>
            <a:ext cx="2281694" cy="298384"/>
          </a:xfrm>
          <a:prstGeom prst="roundRect">
            <a:avLst>
              <a:gd name="adj" fmla="val 14061"/>
            </a:avLst>
          </a:prstGeom>
          <a:solidFill>
            <a:srgbClr val="009900">
              <a:alpha val="50196"/>
            </a:srgbClr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36000" tIns="36000" rtlCol="0" anchor="t" anchorCtr="0"/>
          <a:lstStyle/>
          <a:p>
            <a:r>
              <a:rPr lang="en-US" altLang="zh-TW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CNC</a:t>
            </a:r>
            <a:r>
              <a:rPr lang="zh-TW" altLang="en-US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銑床程式設計         </a:t>
            </a:r>
            <a:r>
              <a:rPr lang="en-US" altLang="zh-TW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CNC</a:t>
            </a:r>
            <a:r>
              <a:rPr lang="zh-TW" altLang="en-US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銑床程式設計                       </a:t>
            </a:r>
            <a:endParaRPr lang="en-US" altLang="zh-TW" sz="800" dirty="0" smtClean="0">
              <a:solidFill>
                <a:srgbClr val="FFFF00"/>
              </a:solidFill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實習</a:t>
            </a:r>
            <a:r>
              <a:rPr lang="en-US" altLang="zh-TW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(3</a:t>
            </a:r>
            <a:r>
              <a:rPr lang="en-US" altLang="zh-TW" sz="800" dirty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)</a:t>
            </a:r>
            <a:r>
              <a:rPr lang="en-US" altLang="zh-TW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                 </a:t>
            </a:r>
            <a:r>
              <a:rPr lang="zh-TW" altLang="en-US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實習</a:t>
            </a:r>
            <a:r>
              <a:rPr lang="en-US" altLang="zh-TW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(3)</a:t>
            </a:r>
            <a:r>
              <a:rPr lang="zh-TW" altLang="en-US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                     </a:t>
            </a:r>
            <a:endParaRPr lang="en-US" altLang="zh-TW" sz="800" dirty="0" smtClean="0">
              <a:solidFill>
                <a:srgbClr val="FFFF00"/>
              </a:solidFill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800" dirty="0" smtClean="0">
                <a:latin typeface="文鼎中圓" pitchFamily="49" charset="-120"/>
                <a:ea typeface="文鼎中圓" pitchFamily="49" charset="-120"/>
              </a:rPr>
              <a:t>      </a:t>
            </a:r>
            <a:endParaRPr lang="en-US" altLang="zh-TW" sz="900" dirty="0" smtClean="0"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        </a:t>
            </a:r>
            <a:endParaRPr lang="en-US" altLang="zh-TW" sz="900" dirty="0" smtClean="0"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18" name="圓角矩形 117"/>
          <p:cNvSpPr/>
          <p:nvPr/>
        </p:nvSpPr>
        <p:spPr>
          <a:xfrm>
            <a:off x="7417300" y="7189795"/>
            <a:ext cx="2271501" cy="279162"/>
          </a:xfrm>
          <a:prstGeom prst="roundRect">
            <a:avLst>
              <a:gd name="adj" fmla="val 14392"/>
            </a:avLst>
          </a:prstGeom>
          <a:solidFill>
            <a:srgbClr val="009900">
              <a:alpha val="50196"/>
            </a:srgbClr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36000" tIns="36000" rtlCol="0" anchor="t" anchorCtr="0"/>
          <a:lstStyle/>
          <a:p>
            <a:r>
              <a:rPr lang="zh-TW" altLang="en-US" sz="8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精密模具加工實習</a:t>
            </a:r>
            <a:r>
              <a:rPr lang="en-US" altLang="zh-TW" sz="8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(3)</a:t>
            </a:r>
            <a:r>
              <a:rPr lang="zh-TW" altLang="en-US" sz="8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    精密</a:t>
            </a:r>
            <a:r>
              <a:rPr lang="zh-TW" altLang="en-US" sz="800" dirty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模具加工</a:t>
            </a:r>
            <a:r>
              <a:rPr lang="zh-TW" altLang="en-US" sz="8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實</a:t>
            </a:r>
            <a:r>
              <a:rPr lang="zh-TW" altLang="en-US" sz="800" dirty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習</a:t>
            </a:r>
            <a:r>
              <a:rPr lang="en-US" altLang="zh-TW" sz="8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(3)</a:t>
            </a:r>
            <a:r>
              <a:rPr lang="zh-TW" altLang="en-US" sz="8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                   </a:t>
            </a:r>
            <a:endParaRPr lang="en-US" altLang="zh-TW" sz="800" dirty="0" smtClean="0">
              <a:solidFill>
                <a:srgbClr val="0000FF"/>
              </a:solidFill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800" dirty="0" smtClean="0">
                <a:latin typeface="文鼎中圓" pitchFamily="49" charset="-120"/>
                <a:ea typeface="文鼎中圓" pitchFamily="49" charset="-120"/>
              </a:rPr>
              <a:t>      </a:t>
            </a:r>
            <a:endParaRPr lang="en-US" altLang="zh-TW" sz="900" dirty="0" smtClean="0"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        </a:t>
            </a:r>
            <a:endParaRPr lang="en-US" altLang="zh-TW" sz="900" dirty="0" smtClean="0"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22" name="圓角矩形 121"/>
          <p:cNvSpPr/>
          <p:nvPr/>
        </p:nvSpPr>
        <p:spPr>
          <a:xfrm>
            <a:off x="7399282" y="8086612"/>
            <a:ext cx="2268569" cy="820441"/>
          </a:xfrm>
          <a:prstGeom prst="roundRect">
            <a:avLst>
              <a:gd name="adj" fmla="val 6370"/>
            </a:avLst>
          </a:prstGeom>
          <a:solidFill>
            <a:srgbClr val="009900">
              <a:alpha val="50196"/>
            </a:srgbClr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36000" tIns="36000" rtlCol="0" anchor="t" anchorCtr="0"/>
          <a:lstStyle/>
          <a:p>
            <a:r>
              <a:rPr lang="zh-TW" altLang="en-US" sz="800" dirty="0" smtClean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機</a:t>
            </a:r>
            <a:r>
              <a:rPr lang="zh-TW" altLang="en-US" sz="800" dirty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構設計</a:t>
            </a:r>
            <a:r>
              <a:rPr lang="zh-TW" altLang="en-US" sz="800" dirty="0" smtClean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實習</a:t>
            </a:r>
            <a:r>
              <a:rPr lang="en-US" altLang="zh-TW" sz="800" dirty="0" smtClean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(2)</a:t>
            </a:r>
            <a:r>
              <a:rPr lang="zh-TW" altLang="en-US" sz="800" dirty="0" smtClean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        機構</a:t>
            </a:r>
            <a:r>
              <a:rPr lang="zh-TW" altLang="en-US" sz="800" dirty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設計實習</a:t>
            </a:r>
            <a:r>
              <a:rPr lang="en-US" altLang="zh-TW" sz="800" dirty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(2)</a:t>
            </a:r>
            <a:r>
              <a:rPr lang="zh-TW" altLang="en-US" sz="800" dirty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 </a:t>
            </a:r>
            <a:r>
              <a:rPr lang="zh-TW" altLang="en-US" sz="800" dirty="0" smtClean="0">
                <a:latin typeface="文鼎中圓" pitchFamily="49" charset="-120"/>
                <a:ea typeface="文鼎中圓" pitchFamily="49" charset="-120"/>
              </a:rPr>
              <a:t> </a:t>
            </a:r>
            <a:endParaRPr lang="en-US" altLang="zh-TW" sz="800" dirty="0" smtClean="0"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800" dirty="0" smtClean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模具設計實習</a:t>
            </a:r>
            <a:r>
              <a:rPr lang="en-US" altLang="zh-TW" sz="800" dirty="0" smtClean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(2)</a:t>
            </a:r>
            <a:r>
              <a:rPr lang="zh-TW" altLang="en-US" sz="800" dirty="0" smtClean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        模具</a:t>
            </a:r>
            <a:r>
              <a:rPr lang="zh-TW" altLang="en-US" sz="800" dirty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設計</a:t>
            </a:r>
            <a:r>
              <a:rPr lang="zh-TW" altLang="en-US" sz="800" dirty="0" smtClean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實習</a:t>
            </a:r>
            <a:r>
              <a:rPr lang="en-US" altLang="zh-TW" sz="800" dirty="0" smtClean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(2)</a:t>
            </a:r>
            <a:r>
              <a:rPr lang="zh-TW" altLang="en-US" sz="800" dirty="0" smtClean="0">
                <a:solidFill>
                  <a:srgbClr val="FF3300"/>
                </a:solidFill>
                <a:latin typeface="文鼎中圓" pitchFamily="49" charset="-120"/>
                <a:ea typeface="文鼎中圓" pitchFamily="49" charset="-120"/>
              </a:rPr>
              <a:t> </a:t>
            </a:r>
            <a:endParaRPr lang="en-US" altLang="zh-TW" sz="800" dirty="0" smtClean="0">
              <a:solidFill>
                <a:srgbClr val="FF3300"/>
              </a:solidFill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800" dirty="0" smtClean="0">
                <a:latin typeface="文鼎中圓" pitchFamily="49" charset="-120"/>
                <a:ea typeface="文鼎中圓" pitchFamily="49" charset="-120"/>
              </a:rPr>
              <a:t>造型設計實習</a:t>
            </a:r>
            <a:r>
              <a:rPr lang="en-US" altLang="zh-TW" sz="800" dirty="0" smtClean="0">
                <a:latin typeface="文鼎中圓" pitchFamily="49" charset="-120"/>
                <a:ea typeface="文鼎中圓" pitchFamily="49" charset="-120"/>
              </a:rPr>
              <a:t>(2)</a:t>
            </a:r>
            <a:r>
              <a:rPr lang="zh-TW" altLang="en-US" sz="800" dirty="0" smtClean="0">
                <a:latin typeface="文鼎中圓" pitchFamily="49" charset="-120"/>
                <a:ea typeface="文鼎中圓" pitchFamily="49" charset="-120"/>
              </a:rPr>
              <a:t>   </a:t>
            </a:r>
            <a:r>
              <a:rPr lang="en-US" altLang="zh-TW" sz="800" dirty="0" smtClean="0">
                <a:latin typeface="文鼎中圓" pitchFamily="49" charset="-120"/>
                <a:ea typeface="文鼎中圓" pitchFamily="49" charset="-120"/>
              </a:rPr>
              <a:t>     </a:t>
            </a:r>
            <a:r>
              <a:rPr lang="zh-TW" altLang="en-US" sz="800" dirty="0" smtClean="0">
                <a:latin typeface="文鼎中圓" pitchFamily="49" charset="-120"/>
                <a:ea typeface="文鼎中圓" pitchFamily="49" charset="-120"/>
              </a:rPr>
              <a:t>造型設計實習</a:t>
            </a:r>
            <a:r>
              <a:rPr lang="en-US" altLang="zh-TW" sz="800" dirty="0" smtClean="0">
                <a:latin typeface="文鼎中圓" pitchFamily="49" charset="-120"/>
                <a:ea typeface="文鼎中圓" pitchFamily="49" charset="-120"/>
              </a:rPr>
              <a:t>(2)</a:t>
            </a:r>
          </a:p>
          <a:p>
            <a:r>
              <a:rPr lang="zh-TW" altLang="en-US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壓鑄模具製圖實習</a:t>
            </a:r>
            <a:r>
              <a:rPr lang="en-US" altLang="zh-TW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(2)</a:t>
            </a:r>
            <a:r>
              <a:rPr lang="zh-TW" altLang="en-US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    壓鑄模具</a:t>
            </a:r>
            <a:r>
              <a:rPr lang="zh-TW" altLang="en-US" sz="800" dirty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製圖實習</a:t>
            </a:r>
            <a:r>
              <a:rPr lang="en-US" altLang="zh-TW" sz="800" dirty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(2)</a:t>
            </a:r>
          </a:p>
          <a:p>
            <a:r>
              <a:rPr lang="zh-TW" altLang="en-US" sz="800" dirty="0" smtClean="0">
                <a:latin typeface="文鼎中圓" pitchFamily="49" charset="-120"/>
                <a:ea typeface="文鼎中圓" pitchFamily="49" charset="-120"/>
              </a:rPr>
              <a:t>機械綜合實習</a:t>
            </a:r>
            <a:r>
              <a:rPr lang="en-US" altLang="zh-TW" sz="800" dirty="0" smtClean="0">
                <a:latin typeface="文鼎中圓" pitchFamily="49" charset="-120"/>
                <a:ea typeface="文鼎中圓" pitchFamily="49" charset="-120"/>
              </a:rPr>
              <a:t>(2)</a:t>
            </a:r>
            <a:r>
              <a:rPr lang="zh-TW" altLang="en-US" sz="800" dirty="0" smtClean="0">
                <a:latin typeface="文鼎中圓" pitchFamily="49" charset="-120"/>
                <a:ea typeface="文鼎中圓" pitchFamily="49" charset="-120"/>
              </a:rPr>
              <a:t>        機械綜合實習</a:t>
            </a:r>
            <a:r>
              <a:rPr lang="en-US" altLang="zh-TW" sz="800" dirty="0" smtClean="0">
                <a:latin typeface="文鼎中圓" pitchFamily="49" charset="-120"/>
                <a:ea typeface="文鼎中圓" pitchFamily="49" charset="-120"/>
              </a:rPr>
              <a:t>(2)</a:t>
            </a:r>
          </a:p>
          <a:p>
            <a:endParaRPr lang="zh-TW" altLang="en-US" sz="8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8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23" name="圓角矩形 122"/>
          <p:cNvSpPr/>
          <p:nvPr/>
        </p:nvSpPr>
        <p:spPr>
          <a:xfrm>
            <a:off x="7417559" y="7536895"/>
            <a:ext cx="2263057" cy="218732"/>
          </a:xfrm>
          <a:prstGeom prst="roundRect">
            <a:avLst>
              <a:gd name="adj" fmla="val 14392"/>
            </a:avLst>
          </a:prstGeom>
          <a:solidFill>
            <a:srgbClr val="009900">
              <a:alpha val="50196"/>
            </a:srgbClr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36000" tIns="36000" rtlCol="0" anchor="t" anchorCtr="0"/>
          <a:lstStyle/>
          <a:p>
            <a:r>
              <a:rPr lang="en-US" altLang="zh-TW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CAD/CAM</a:t>
            </a:r>
            <a:r>
              <a:rPr lang="zh-TW" altLang="en-US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設計實務</a:t>
            </a:r>
            <a:r>
              <a:rPr lang="en-US" altLang="zh-TW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(3)</a:t>
            </a:r>
            <a:r>
              <a:rPr lang="zh-TW" altLang="en-US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      </a:t>
            </a:r>
            <a:r>
              <a:rPr lang="en-US" altLang="zh-TW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CAD/CAM</a:t>
            </a:r>
            <a:r>
              <a:rPr lang="zh-TW" altLang="en-US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設計實務</a:t>
            </a:r>
            <a:r>
              <a:rPr lang="en-US" altLang="zh-TW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(3)</a:t>
            </a:r>
            <a:r>
              <a:rPr lang="zh-TW" altLang="en-US" sz="800" dirty="0" smtClean="0">
                <a:solidFill>
                  <a:srgbClr val="FFFF00"/>
                </a:solidFill>
                <a:latin typeface="文鼎中圓" pitchFamily="49" charset="-120"/>
                <a:ea typeface="文鼎中圓" pitchFamily="49" charset="-120"/>
              </a:rPr>
              <a:t>                   </a:t>
            </a:r>
            <a:endParaRPr lang="en-US" altLang="zh-TW" sz="800" dirty="0" smtClean="0">
              <a:solidFill>
                <a:srgbClr val="FFFF00"/>
              </a:solidFill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        </a:t>
            </a:r>
            <a:endParaRPr lang="en-US" altLang="zh-TW" sz="900" dirty="0" smtClean="0"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126" name="圓角矩形 125"/>
          <p:cNvSpPr/>
          <p:nvPr/>
        </p:nvSpPr>
        <p:spPr>
          <a:xfrm>
            <a:off x="7407971" y="7862365"/>
            <a:ext cx="2259880" cy="198326"/>
          </a:xfrm>
          <a:prstGeom prst="roundRect">
            <a:avLst>
              <a:gd name="adj" fmla="val 14392"/>
            </a:avLst>
          </a:prstGeom>
          <a:solidFill>
            <a:srgbClr val="009900">
              <a:alpha val="50196"/>
            </a:srgbClr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36000" tIns="36000" rtlCol="0" anchor="t" anchorCtr="0"/>
          <a:lstStyle/>
          <a:p>
            <a:r>
              <a:rPr lang="zh-TW" altLang="en-US" sz="8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模具製作實習</a:t>
            </a:r>
            <a:r>
              <a:rPr lang="en-US" altLang="zh-TW" sz="8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(3)</a:t>
            </a:r>
            <a:r>
              <a:rPr lang="zh-TW" altLang="en-US" sz="8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          模具</a:t>
            </a:r>
            <a:r>
              <a:rPr lang="zh-TW" altLang="en-US" sz="800" dirty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製作</a:t>
            </a:r>
            <a:r>
              <a:rPr lang="zh-TW" altLang="en-US" sz="8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實習</a:t>
            </a:r>
            <a:r>
              <a:rPr lang="en-US" altLang="zh-TW" sz="8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(3)</a:t>
            </a:r>
            <a:r>
              <a:rPr lang="zh-TW" altLang="en-US" sz="800" dirty="0" smtClean="0">
                <a:solidFill>
                  <a:srgbClr val="0000FF"/>
                </a:solidFill>
                <a:latin typeface="文鼎中圓" pitchFamily="49" charset="-120"/>
                <a:ea typeface="文鼎中圓" pitchFamily="49" charset="-120"/>
              </a:rPr>
              <a:t>                     </a:t>
            </a:r>
            <a:endParaRPr lang="en-US" altLang="zh-TW" sz="900" dirty="0" smtClean="0">
              <a:solidFill>
                <a:srgbClr val="0000FF"/>
              </a:solidFill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                    </a:t>
            </a:r>
            <a:endParaRPr lang="en-US" altLang="zh-TW" sz="900" dirty="0" smtClean="0">
              <a:latin typeface="文鼎中圓" pitchFamily="49" charset="-120"/>
              <a:ea typeface="文鼎中圓" pitchFamily="49" charset="-120"/>
            </a:endParaRPr>
          </a:p>
          <a:p>
            <a:r>
              <a:rPr lang="zh-TW" altLang="en-US" sz="900" dirty="0" smtClean="0">
                <a:solidFill>
                  <a:srgbClr val="663300"/>
                </a:solidFill>
                <a:latin typeface="文鼎中圓" pitchFamily="49" charset="-120"/>
                <a:ea typeface="文鼎中圓" pitchFamily="49" charset="-120"/>
              </a:rPr>
              <a:t>                                </a:t>
            </a:r>
            <a:endParaRPr lang="zh-TW" altLang="en-US" sz="900" dirty="0">
              <a:solidFill>
                <a:srgbClr val="663300"/>
              </a:solidFill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83" name="圓角矩形 82"/>
          <p:cNvSpPr/>
          <p:nvPr/>
        </p:nvSpPr>
        <p:spPr>
          <a:xfrm>
            <a:off x="4869765" y="2352073"/>
            <a:ext cx="750469" cy="172183"/>
          </a:xfrm>
          <a:prstGeom prst="roundRect">
            <a:avLst>
              <a:gd name="adj" fmla="val 27169"/>
            </a:avLst>
          </a:prstGeom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tIns="216000" rtlCol="0" anchor="ctr" anchorCtr="1"/>
          <a:lstStyle/>
          <a:p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生</a:t>
            </a:r>
            <a:r>
              <a:rPr lang="zh-TW" altLang="en-US" sz="900" dirty="0">
                <a:latin typeface="文鼎中圓" pitchFamily="49" charset="-120"/>
                <a:ea typeface="文鼎中圓" pitchFamily="49" charset="-120"/>
              </a:rPr>
              <a:t>物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2)         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  <a:p>
            <a:endParaRPr lang="zh-TW" altLang="en-US" sz="1000" dirty="0">
              <a:latin typeface="文鼎中圓" pitchFamily="49" charset="-120"/>
              <a:ea typeface="文鼎中圓" pitchFamily="49" charset="-120"/>
            </a:endParaRPr>
          </a:p>
        </p:txBody>
      </p:sp>
      <p:sp>
        <p:nvSpPr>
          <p:cNvPr id="85" name="圓角矩形 84"/>
          <p:cNvSpPr/>
          <p:nvPr/>
        </p:nvSpPr>
        <p:spPr>
          <a:xfrm>
            <a:off x="3638826" y="4573567"/>
            <a:ext cx="898160" cy="162322"/>
          </a:xfrm>
          <a:prstGeom prst="roundRect">
            <a:avLst/>
          </a:prstGeom>
          <a:solidFill>
            <a:srgbClr val="0070C0"/>
          </a:solidFill>
          <a:ln w="3175"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900" dirty="0" smtClean="0">
                <a:latin typeface="文鼎中圓" pitchFamily="49" charset="-120"/>
                <a:ea typeface="文鼎中圓" pitchFamily="49" charset="-120"/>
              </a:rPr>
              <a:t>應用物理</a:t>
            </a:r>
            <a:r>
              <a:rPr lang="en-US" altLang="zh-TW" sz="900" dirty="0" smtClean="0">
                <a:latin typeface="文鼎中圓" pitchFamily="49" charset="-120"/>
                <a:ea typeface="文鼎中圓" pitchFamily="49" charset="-120"/>
              </a:rPr>
              <a:t>(2)</a:t>
            </a:r>
            <a:endParaRPr lang="zh-TW" altLang="en-US" sz="900" dirty="0">
              <a:latin typeface="文鼎中圓" pitchFamily="49" charset="-120"/>
              <a:ea typeface="文鼎中圓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21804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1014</TotalTime>
  <Words>880</Words>
  <Application>Microsoft Office PowerPoint</Application>
  <PresentationFormat>A3 紙張 (297x420 公釐)</PresentationFormat>
  <Paragraphs>150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1" baseType="lpstr">
      <vt:lpstr>文鼎中圓</vt:lpstr>
      <vt:lpstr>文鼎新藝體</vt:lpstr>
      <vt:lpstr>華康中黑體(P)</vt:lpstr>
      <vt:lpstr>華康正顏楷體W5</vt:lpstr>
      <vt:lpstr>華康榜書體W8</vt:lpstr>
      <vt:lpstr>新細明體</vt:lpstr>
      <vt:lpstr>標楷體</vt:lpstr>
      <vt:lpstr>Arial</vt:lpstr>
      <vt:lpstr>Calibri</vt:lpstr>
      <vt:lpstr>Office 佈景主題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Clayton Chin</cp:lastModifiedBy>
  <cp:revision>128</cp:revision>
  <dcterms:created xsi:type="dcterms:W3CDTF">2018-07-05T05:28:17Z</dcterms:created>
  <dcterms:modified xsi:type="dcterms:W3CDTF">2019-02-28T07:56:04Z</dcterms:modified>
</cp:coreProperties>
</file>